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rawings/drawing5.xml" ContentType="application/vnd.openxmlformats-officedocument.drawingml.chartshapes+xml"/>
  <Override PartName="/ppt/drawings/drawing6.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rawings/drawing3.xml" ContentType="application/vnd.openxmlformats-officedocument.drawingml.chartshapes+xml"/>
  <Override PartName="/ppt/charts/style1.xml" ContentType="application/vnd.ms-office.chart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revisionInfo.xml" ContentType="application/vnd.ms-powerpoint.revisioninfo+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4" r:id="rId3"/>
    <p:sldId id="270" r:id="rId4"/>
    <p:sldId id="272" r:id="rId5"/>
    <p:sldId id="273" r:id="rId6"/>
    <p:sldId id="275" r:id="rId7"/>
    <p:sldId id="276" r:id="rId8"/>
    <p:sldId id="280" r:id="rId9"/>
    <p:sldId id="261" r:id="rId10"/>
    <p:sldId id="262" r:id="rId11"/>
    <p:sldId id="277" r:id="rId12"/>
    <p:sldId id="278" r:id="rId13"/>
    <p:sldId id="266"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3300"/>
    <a:srgbClr val="FF717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AD9731-912D-5342-8B17-F9477B3220F9}" v="15" dt="2022-05-26T22:01:53.1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81" autoAdjust="0"/>
    <p:restoredTop sz="75918" autoAdjust="0"/>
  </p:normalViewPr>
  <p:slideViewPr>
    <p:cSldViewPr>
      <p:cViewPr varScale="1">
        <p:scale>
          <a:sx n="55" d="100"/>
          <a:sy n="55" d="100"/>
        </p:scale>
        <p:origin x="-174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300" d="100"/>
          <a:sy n="300" d="100"/>
        </p:scale>
        <p:origin x="5100" y="988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ward Miller" userId="b18bfc3b-df61-4098-9fd7-1289514700da" providerId="ADAL" clId="{70AD9731-912D-5342-8B17-F9477B3220F9}"/>
    <pc:docChg chg="custSel modSld">
      <pc:chgData name="Edward Miller" userId="b18bfc3b-df61-4098-9fd7-1289514700da" providerId="ADAL" clId="{70AD9731-912D-5342-8B17-F9477B3220F9}" dt="2022-05-26T22:01:53.158" v="29" actId="207"/>
      <pc:docMkLst>
        <pc:docMk/>
      </pc:docMkLst>
      <pc:sldChg chg="addSp delSp modSp mod modNotesTx">
        <pc:chgData name="Edward Miller" userId="b18bfc3b-df61-4098-9fd7-1289514700da" providerId="ADAL" clId="{70AD9731-912D-5342-8B17-F9477B3220F9}" dt="2022-05-26T21:55:53.315" v="13" actId="20577"/>
        <pc:sldMkLst>
          <pc:docMk/>
          <pc:sldMk cId="3642125323" sldId="272"/>
        </pc:sldMkLst>
        <pc:graphicFrameChg chg="del">
          <ac:chgData name="Edward Miller" userId="b18bfc3b-df61-4098-9fd7-1289514700da" providerId="ADAL" clId="{70AD9731-912D-5342-8B17-F9477B3220F9}" dt="2022-05-26T21:36:55.218" v="0" actId="478"/>
          <ac:graphicFrameMkLst>
            <pc:docMk/>
            <pc:sldMk cId="3642125323" sldId="272"/>
            <ac:graphicFrameMk id="5" creationId="{00000000-0008-0000-0000-000007000000}"/>
          </ac:graphicFrameMkLst>
        </pc:graphicFrameChg>
        <pc:graphicFrameChg chg="add mod">
          <ac:chgData name="Edward Miller" userId="b18bfc3b-df61-4098-9fd7-1289514700da" providerId="ADAL" clId="{70AD9731-912D-5342-8B17-F9477B3220F9}" dt="2022-05-26T21:37:22.972" v="10" actId="14100"/>
          <ac:graphicFrameMkLst>
            <pc:docMk/>
            <pc:sldMk cId="3642125323" sldId="272"/>
            <ac:graphicFrameMk id="6" creationId="{00000000-0008-0000-0000-000007000000}"/>
          </ac:graphicFrameMkLst>
        </pc:graphicFrameChg>
      </pc:sldChg>
      <pc:sldChg chg="addSp delSp modSp mod">
        <pc:chgData name="Edward Miller" userId="b18bfc3b-df61-4098-9fd7-1289514700da" providerId="ADAL" clId="{70AD9731-912D-5342-8B17-F9477B3220F9}" dt="2022-05-26T22:01:53.158" v="29" actId="207"/>
        <pc:sldMkLst>
          <pc:docMk/>
          <pc:sldMk cId="1508639470" sldId="273"/>
        </pc:sldMkLst>
        <pc:graphicFrameChg chg="add mod">
          <ac:chgData name="Edward Miller" userId="b18bfc3b-df61-4098-9fd7-1289514700da" providerId="ADAL" clId="{70AD9731-912D-5342-8B17-F9477B3220F9}" dt="2022-05-26T22:01:53.158" v="29" actId="207"/>
          <ac:graphicFrameMkLst>
            <pc:docMk/>
            <pc:sldMk cId="1508639470" sldId="273"/>
            <ac:graphicFrameMk id="4" creationId="{00000000-0008-0000-0600-000007000000}"/>
          </ac:graphicFrameMkLst>
        </pc:graphicFrameChg>
        <pc:graphicFrameChg chg="del">
          <ac:chgData name="Edward Miller" userId="b18bfc3b-df61-4098-9fd7-1289514700da" providerId="ADAL" clId="{70AD9731-912D-5342-8B17-F9477B3220F9}" dt="2022-05-26T21:59:38.632" v="14" actId="478"/>
          <ac:graphicFrameMkLst>
            <pc:docMk/>
            <pc:sldMk cId="1508639470" sldId="273"/>
            <ac:graphicFrameMk id="5" creationId="{00000000-0008-0000-0600-00000C000000}"/>
          </ac:graphicFrameMkLst>
        </pc:graphicFrame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https://firstunion-my.sharepoint.com/personal/edward_miller_firstunion_org_nz/Documents/CAFCA/2022%20docs/Final%20docs/FDI%20from%201989%20-%20revised%20Feb%202022.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https://firstunion-my.sharepoint.com/personal/edward_miller_firstunion_org_nz/Documents/CAFCA/2022%20docs/Final%20docs/FDI%20from%201989%20-%20revised%20Feb%20202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https://firstunion-my.sharepoint.com/personal/edward_miller_firstunion_org_nz/Documents/CAFCA/2022%20docs/Final%20docs/FDI%20from%201989%20-%20revised%20Feb%20202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https://firstunion-my.sharepoint.com/personal/edward_miller_firstunion_org_nz/Documents/CAFCA/2022%20docs/Final%20docs/FDI%20from%201989%20-%20revised%20Feb%20202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https://firstunion-my.sharepoint.com/personal/edward_miller_firstunion_org_nz/Documents/CAFCA/2022%20docs/Final%20docs/FDI%20from%201989%20-%20revised%20Feb%202022.xlsx" TargetMode="Externa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https://firstunion-my.sharepoint.com/personal/edward_miller_firstunion_org_nz/Documents/CAFCA/2022%20docs/Final%20docs/FDI%20from%201989%20-%20revised%20Feb%20202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https://firstunion-my.sharepoint.com/personal/edward_miller_firstunion_org_nz/Documents/CAFCA/2022%20docs/Final%20docs/FDI%20from%201989%20-%20revised%20Feb%202022.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https://firstunion-my.sharepoint.com/personal/edward_miller_firstunion_org_nz/Documents/CAFCA/2022%20docs/Final%20docs/FDI%20from%201989%20-%20revised%20May%20202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https://firstunion-my.sharepoint.com/personal/edward_miller_firstunion_org_nz/Documents/CAFCA/2022%20docs/Final%20docs/FDI%20from%201989%20-%20revised%20May%202022.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https://firstunion-my.sharepoint.com/personal/edward_miller_firstunion_org_nz/Documents/CAFCA/2022%20docs/Final%20docs/Land%20sales%20consolidated.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ttps://firstunion-my.sharepoint.com/personal/edward_miller_firstunion_org_nz/Documents/CAFCA/2022%20docs/Final%20docs/Land%20sales%20consolidated.xlsm" TargetMode="External"/></Relationships>
</file>

<file path=ppt/charts/_rels/chart7.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https://firstunion-my.sharepoint.com/personal/edward_miller_firstunion_org_nz/Documents/CAFCA/2022%20docs/Final%20docs/Land%20sales%20consolidated.xlsm"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Bill\Documents\SS\Statistics\OIC\Land%20sales%20consolidated.xlsm"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https://firstunion-my.sharepoint.com/personal/edward_miller_firstunion_org_nz/Documents/CAFCA/2022%20docs/Final%20docs/FDI%20from%201989%20-%20revised%20Feb%20202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pPr>
            <a:r>
              <a:rPr lang="en-US"/>
              <a:t>Extent of Foreign Direct Investment in New Zealand</a:t>
            </a:r>
          </a:p>
        </c:rich>
      </c:tx>
      <c:layout/>
    </c:title>
    <c:plotArea>
      <c:layout>
        <c:manualLayout>
          <c:layoutTarget val="inner"/>
          <c:xMode val="edge"/>
          <c:yMode val="edge"/>
          <c:x val="9.8516042175762569E-2"/>
          <c:y val="0.13409470104826154"/>
          <c:w val="0.81359862883518874"/>
          <c:h val="0.69713229355945905"/>
        </c:manualLayout>
      </c:layout>
      <c:areaChart>
        <c:grouping val="standard"/>
        <c:ser>
          <c:idx val="1"/>
          <c:order val="0"/>
          <c:tx>
            <c:v>Total FDI</c:v>
          </c:tx>
          <c:spPr>
            <a:solidFill>
              <a:srgbClr val="FF0000"/>
            </a:solidFill>
          </c:spPr>
          <c:cat>
            <c:numRef>
              <c:f>'Direct Investment Consolidated'!$A$3:$A$35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'Direct Investment Consolidated'!$B$3:$B$14</c:f>
              <c:numCache>
                <c:formatCode>#,##0</c:formatCode>
                <c:ptCount val="12"/>
                <c:pt idx="0">
                  <c:v>15657</c:v>
                </c:pt>
                <c:pt idx="1">
                  <c:v>20356</c:v>
                </c:pt>
                <c:pt idx="2">
                  <c:v>26920</c:v>
                </c:pt>
                <c:pt idx="3">
                  <c:v>30823</c:v>
                </c:pt>
                <c:pt idx="4">
                  <c:v>36566</c:v>
                </c:pt>
                <c:pt idx="5">
                  <c:v>42144</c:v>
                </c:pt>
                <c:pt idx="6">
                  <c:v>45126</c:v>
                </c:pt>
                <c:pt idx="7">
                  <c:v>57368</c:v>
                </c:pt>
                <c:pt idx="8">
                  <c:v>64120</c:v>
                </c:pt>
                <c:pt idx="9">
                  <c:v>72470</c:v>
                </c:pt>
                <c:pt idx="10">
                  <c:v>80044</c:v>
                </c:pt>
                <c:pt idx="11">
                  <c:v>82360</c:v>
                </c:pt>
              </c:numCache>
            </c:numRef>
          </c:val>
          <c:extLst xmlns:c16r2="http://schemas.microsoft.com/office/drawing/2015/06/chart">
            <c:ext xmlns:c16="http://schemas.microsoft.com/office/drawing/2014/chart" uri="{C3380CC4-5D6E-409C-BE32-E72D297353CC}">
              <c16:uniqueId val="{00000000-B290-C449-85E7-A230F30AA4AE}"/>
            </c:ext>
          </c:extLst>
        </c:ser>
        <c:ser>
          <c:idx val="2"/>
          <c:order val="2"/>
          <c:spPr>
            <a:solidFill>
              <a:srgbClr val="FF0000"/>
            </a:solidFill>
          </c:spPr>
          <c:cat>
            <c:numRef>
              <c:f>'Direct Investment Consolidated'!$A$3:$A$35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'Direct Investment Consolidated'!$C$3:$C$35</c:f>
              <c:numCache>
                <c:formatCode>General</c:formatCode>
                <c:ptCount val="33"/>
                <c:pt idx="11" formatCode="#,##0">
                  <c:v>71591</c:v>
                </c:pt>
                <c:pt idx="12" formatCode="#,##0">
                  <c:v>64499</c:v>
                </c:pt>
                <c:pt idx="13" formatCode="#,##0">
                  <c:v>67653</c:v>
                </c:pt>
                <c:pt idx="14" formatCode="#,##0">
                  <c:v>72647</c:v>
                </c:pt>
                <c:pt idx="15" formatCode="#,##0">
                  <c:v>73687</c:v>
                </c:pt>
                <c:pt idx="16" formatCode="#,##0">
                  <c:v>78302</c:v>
                </c:pt>
                <c:pt idx="17" formatCode="#,##0">
                  <c:v>80241</c:v>
                </c:pt>
                <c:pt idx="18" formatCode="#,##0">
                  <c:v>87510</c:v>
                </c:pt>
                <c:pt idx="19" formatCode="#,##0">
                  <c:v>92998</c:v>
                </c:pt>
                <c:pt idx="20" formatCode="#,##0">
                  <c:v>96249</c:v>
                </c:pt>
                <c:pt idx="21" formatCode="#,##0">
                  <c:v>96853</c:v>
                </c:pt>
                <c:pt idx="22" formatCode="#,##0">
                  <c:v>94192</c:v>
                </c:pt>
                <c:pt idx="23" formatCode="#,##0">
                  <c:v>97667</c:v>
                </c:pt>
                <c:pt idx="24" formatCode="#,##0">
                  <c:v>100297</c:v>
                </c:pt>
                <c:pt idx="25" formatCode="#,##0">
                  <c:v>106735</c:v>
                </c:pt>
                <c:pt idx="26" formatCode="#,##0">
                  <c:v>110669</c:v>
                </c:pt>
                <c:pt idx="27" formatCode="#,##0">
                  <c:v>111002</c:v>
                </c:pt>
                <c:pt idx="28" formatCode="#,##0">
                  <c:v>111454</c:v>
                </c:pt>
                <c:pt idx="29" formatCode="#,##0">
                  <c:v>116866</c:v>
                </c:pt>
                <c:pt idx="30" formatCode="#,##0">
                  <c:v>122968</c:v>
                </c:pt>
                <c:pt idx="31" formatCode="#,##0">
                  <c:v>129781</c:v>
                </c:pt>
                <c:pt idx="32" formatCode="#,##0">
                  <c:v>140567</c:v>
                </c:pt>
              </c:numCache>
            </c:numRef>
          </c:val>
          <c:extLst xmlns:c16r2="http://schemas.microsoft.com/office/drawing/2015/06/chart">
            <c:ext xmlns:c16="http://schemas.microsoft.com/office/drawing/2014/chart" uri="{C3380CC4-5D6E-409C-BE32-E72D297353CC}">
              <c16:uniqueId val="{00000001-B290-C449-85E7-A230F30AA4AE}"/>
            </c:ext>
          </c:extLst>
        </c:ser>
        <c:dLbls/>
        <c:axId val="108249472"/>
        <c:axId val="108251392"/>
      </c:areaChart>
      <c:lineChart>
        <c:grouping val="standard"/>
        <c:ser>
          <c:idx val="0"/>
          <c:order val="1"/>
          <c:tx>
            <c:v>Foreign Direct Investment as % GDP - right axis</c:v>
          </c:tx>
          <c:spPr>
            <a:ln>
              <a:solidFill>
                <a:srgbClr val="C00000"/>
              </a:solidFill>
              <a:prstDash val="solid"/>
            </a:ln>
          </c:spPr>
          <c:marker>
            <c:symbol val="none"/>
          </c:marker>
          <c:cat>
            <c:numRef>
              <c:f>'Direct Investment Consolidated'!$Q$41:$Q$53</c:f>
              <c:numCache>
                <c:formatCode>General</c:formatCode>
                <c:ptCount val="13"/>
                <c:pt idx="11">
                  <c:v>2000</c:v>
                </c:pt>
                <c:pt idx="12">
                  <c:v>2000</c:v>
                </c:pt>
              </c:numCache>
            </c:numRef>
          </c:cat>
          <c:val>
            <c:numRef>
              <c:f>'Direct Investment Consolidated'!$Z$3:$Z$31</c:f>
              <c:numCache>
                <c:formatCode>0.0%</c:formatCode>
                <c:ptCount val="29"/>
                <c:pt idx="0">
                  <c:v>0.22323452671200653</c:v>
                </c:pt>
                <c:pt idx="1">
                  <c:v>0.27429526222174311</c:v>
                </c:pt>
                <c:pt idx="2">
                  <c:v>0.35361960933702896</c:v>
                </c:pt>
                <c:pt idx="3">
                  <c:v>0.40574196690668318</c:v>
                </c:pt>
                <c:pt idx="4">
                  <c:v>0.46679006829641922</c:v>
                </c:pt>
                <c:pt idx="5">
                  <c:v>0.49830328111143962</c:v>
                </c:pt>
                <c:pt idx="6">
                  <c:v>0.4980794701986756</c:v>
                </c:pt>
                <c:pt idx="7">
                  <c:v>0.59611787688598861</c:v>
                </c:pt>
                <c:pt idx="8">
                  <c:v>0.63421726788063426</c:v>
                </c:pt>
                <c:pt idx="9">
                  <c:v>0.69140867242284043</c:v>
                </c:pt>
                <c:pt idx="10">
                  <c:v>0.74929324321794322</c:v>
                </c:pt>
                <c:pt idx="11">
                  <c:v>0.72737549567690263</c:v>
                </c:pt>
              </c:numCache>
            </c:numRef>
          </c:val>
          <c:extLst xmlns:c16r2="http://schemas.microsoft.com/office/drawing/2015/06/chart">
            <c:ext xmlns:c16="http://schemas.microsoft.com/office/drawing/2014/chart" uri="{C3380CC4-5D6E-409C-BE32-E72D297353CC}">
              <c16:uniqueId val="{00000002-B290-C449-85E7-A230F30AA4AE}"/>
            </c:ext>
          </c:extLst>
        </c:ser>
        <c:ser>
          <c:idx val="3"/>
          <c:order val="3"/>
          <c:spPr>
            <a:ln>
              <a:solidFill>
                <a:srgbClr val="C00000"/>
              </a:solidFill>
            </a:ln>
          </c:spPr>
          <c:marker>
            <c:symbol val="none"/>
          </c:marker>
          <c:cat>
            <c:numRef>
              <c:f>'Direct Investment Consolidated'!$Q$41:$Q$53</c:f>
              <c:numCache>
                <c:formatCode>General</c:formatCode>
                <c:ptCount val="13"/>
                <c:pt idx="11">
                  <c:v>2000</c:v>
                </c:pt>
                <c:pt idx="12">
                  <c:v>2000</c:v>
                </c:pt>
              </c:numCache>
            </c:numRef>
          </c:cat>
          <c:val>
            <c:numRef>
              <c:f>'Direct Investment Consolidated'!$AA$3:$AA$34</c:f>
              <c:numCache>
                <c:formatCode>General</c:formatCode>
                <c:ptCount val="32"/>
                <c:pt idx="11" formatCode="0.0%">
                  <c:v>0.63226735200346207</c:v>
                </c:pt>
                <c:pt idx="12" formatCode="0.0%">
                  <c:v>0.53821377014160643</c:v>
                </c:pt>
                <c:pt idx="13" formatCode="0.0%">
                  <c:v>0.52561532724221516</c:v>
                </c:pt>
                <c:pt idx="14" formatCode="0.0%">
                  <c:v>0.53740540460567698</c:v>
                </c:pt>
                <c:pt idx="15" formatCode="0.0%">
                  <c:v>0.50993757871863354</c:v>
                </c:pt>
                <c:pt idx="16" formatCode="0.0%">
                  <c:v>0.50661559663300115</c:v>
                </c:pt>
                <c:pt idx="17" formatCode="0.0%">
                  <c:v>0.49246641339904401</c:v>
                </c:pt>
                <c:pt idx="18" formatCode="0.0%">
                  <c:v>0.50876723797120982</c:v>
                </c:pt>
                <c:pt idx="19" formatCode="0.0%">
                  <c:v>0.49818666866659889</c:v>
                </c:pt>
                <c:pt idx="20" formatCode="0.0%">
                  <c:v>0.50816236022090089</c:v>
                </c:pt>
                <c:pt idx="21" formatCode="0.0%">
                  <c:v>0.49845347825863201</c:v>
                </c:pt>
                <c:pt idx="22" formatCode="0.0%">
                  <c:v>0.46321960047604527</c:v>
                </c:pt>
                <c:pt idx="23" formatCode="0.0%">
                  <c:v>0.4584767046121348</c:v>
                </c:pt>
                <c:pt idx="24" formatCode="0.0%">
                  <c:v>0.46115895516554867</c:v>
                </c:pt>
                <c:pt idx="25" formatCode="0.0%">
                  <c:v>0.4584974634117005</c:v>
                </c:pt>
                <c:pt idx="26" formatCode="0.0%">
                  <c:v>0.45604730704248575</c:v>
                </c:pt>
                <c:pt idx="27" formatCode="0.0%">
                  <c:v>0.43472233100963431</c:v>
                </c:pt>
                <c:pt idx="28" formatCode="0.0%">
                  <c:v>0.41085851417954744</c:v>
                </c:pt>
                <c:pt idx="29" formatCode="0.0%">
                  <c:v>0.40187205127852438</c:v>
                </c:pt>
                <c:pt idx="30" formatCode="0.0%">
                  <c:v>0.4014272329895831</c:v>
                </c:pt>
                <c:pt idx="31" formatCode="0.0%">
                  <c:v>0.40059944377050749</c:v>
                </c:pt>
              </c:numCache>
            </c:numRef>
          </c:val>
          <c:extLst xmlns:c16r2="http://schemas.microsoft.com/office/drawing/2015/06/chart">
            <c:ext xmlns:c16="http://schemas.microsoft.com/office/drawing/2014/chart" uri="{C3380CC4-5D6E-409C-BE32-E72D297353CC}">
              <c16:uniqueId val="{00000003-B290-C449-85E7-A230F30AA4AE}"/>
            </c:ext>
          </c:extLst>
        </c:ser>
        <c:dLbls/>
        <c:marker val="1"/>
        <c:axId val="108263680"/>
        <c:axId val="108261760"/>
      </c:lineChart>
      <c:scatterChart>
        <c:scatterStyle val="lineMarker"/>
        <c:ser>
          <c:idx val="4"/>
          <c:order val="4"/>
          <c:spPr>
            <a:ln w="19050">
              <a:solidFill>
                <a:schemeClr val="tx1">
                  <a:lumMod val="65000"/>
                  <a:lumOff val="35000"/>
                </a:schemeClr>
              </a:solidFill>
              <a:prstDash val="sysDot"/>
            </a:ln>
          </c:spPr>
          <c:marker>
            <c:symbol val="none"/>
          </c:marker>
          <c:xVal>
            <c:numRef>
              <c:f>'Direct Investment Consolidated'!$Q$52:$Q$53</c:f>
              <c:numCache>
                <c:formatCode>General</c:formatCode>
                <c:ptCount val="2"/>
                <c:pt idx="0">
                  <c:v>2000</c:v>
                </c:pt>
                <c:pt idx="1">
                  <c:v>2000</c:v>
                </c:pt>
              </c:numCache>
            </c:numRef>
          </c:xVal>
          <c:yVal>
            <c:numRef>
              <c:f>'Direct Investment Consolidated'!$R$52:$R$53</c:f>
              <c:numCache>
                <c:formatCode>General</c:formatCode>
                <c:ptCount val="2"/>
                <c:pt idx="0">
                  <c:v>0</c:v>
                </c:pt>
                <c:pt idx="1">
                  <c:v>1</c:v>
                </c:pt>
              </c:numCache>
            </c:numRef>
          </c:yVal>
          <c:extLst xmlns:c16r2="http://schemas.microsoft.com/office/drawing/2015/06/chart">
            <c:ext xmlns:c16="http://schemas.microsoft.com/office/drawing/2014/chart" uri="{C3380CC4-5D6E-409C-BE32-E72D297353CC}">
              <c16:uniqueId val="{00000004-B290-C449-85E7-A230F30AA4AE}"/>
            </c:ext>
          </c:extLst>
        </c:ser>
        <c:dLbls/>
        <c:axId val="108263680"/>
        <c:axId val="108261760"/>
      </c:scatterChart>
      <c:dateAx>
        <c:axId val="108249472"/>
        <c:scaling>
          <c:orientation val="minMax"/>
        </c:scaling>
        <c:axPos val="b"/>
        <c:title>
          <c:tx>
            <c:rich>
              <a:bodyPr/>
              <a:lstStyle/>
              <a:p>
                <a:pPr>
                  <a:defRPr sz="1200"/>
                </a:pPr>
                <a:r>
                  <a:rPr lang="en-US" sz="1200"/>
                  <a:t>March year</a:t>
                </a:r>
              </a:p>
            </c:rich>
          </c:tx>
          <c:layout/>
        </c:title>
        <c:numFmt formatCode="General" sourceLinked="1"/>
        <c:tickLblPos val="nextTo"/>
        <c:txPr>
          <a:bodyPr/>
          <a:lstStyle/>
          <a:p>
            <a:pPr>
              <a:defRPr sz="1100"/>
            </a:pPr>
            <a:endParaRPr lang="en-US"/>
          </a:p>
        </c:txPr>
        <c:crossAx val="108251392"/>
        <c:crosses val="autoZero"/>
        <c:lblOffset val="100"/>
        <c:baseTimeUnit val="days"/>
      </c:dateAx>
      <c:valAx>
        <c:axId val="108251392"/>
        <c:scaling>
          <c:orientation val="minMax"/>
          <c:max val="150000"/>
        </c:scaling>
        <c:axPos val="l"/>
        <c:majorGridlines/>
        <c:title>
          <c:tx>
            <c:rich>
              <a:bodyPr rot="0" vert="horz"/>
              <a:lstStyle/>
              <a:p>
                <a:pPr>
                  <a:defRPr sz="1200"/>
                </a:pPr>
                <a:r>
                  <a:rPr lang="en-NZ" sz="1200"/>
                  <a:t>$ Millions</a:t>
                </a:r>
              </a:p>
            </c:rich>
          </c:tx>
          <c:layout>
            <c:manualLayout>
              <c:xMode val="edge"/>
              <c:yMode val="edge"/>
              <c:x val="9.8293550303273455E-2"/>
              <c:y val="5.1250108081183687E-2"/>
            </c:manualLayout>
          </c:layout>
        </c:title>
        <c:numFmt formatCode="#,##0" sourceLinked="1"/>
        <c:tickLblPos val="nextTo"/>
        <c:txPr>
          <a:bodyPr/>
          <a:lstStyle/>
          <a:p>
            <a:pPr>
              <a:defRPr sz="1200"/>
            </a:pPr>
            <a:endParaRPr lang="en-US"/>
          </a:p>
        </c:txPr>
        <c:crossAx val="108249472"/>
        <c:crosses val="autoZero"/>
        <c:crossBetween val="between"/>
        <c:majorUnit val="15000"/>
      </c:valAx>
      <c:valAx>
        <c:axId val="108261760"/>
        <c:scaling>
          <c:orientation val="minMax"/>
          <c:max val="0.9"/>
        </c:scaling>
        <c:axPos val="r"/>
        <c:title>
          <c:tx>
            <c:rich>
              <a:bodyPr rot="0" vert="horz"/>
              <a:lstStyle/>
              <a:p>
                <a:pPr>
                  <a:defRPr sz="1200"/>
                </a:pPr>
                <a:r>
                  <a:rPr lang="en-US" sz="1200"/>
                  <a:t>% of GDP</a:t>
                </a:r>
              </a:p>
            </c:rich>
          </c:tx>
          <c:layout>
            <c:manualLayout>
              <c:xMode val="edge"/>
              <c:yMode val="edge"/>
              <c:x val="0.86313149772783837"/>
              <c:y val="5.4460185544227886E-2"/>
            </c:manualLayout>
          </c:layout>
        </c:title>
        <c:numFmt formatCode="0%" sourceLinked="0"/>
        <c:tickLblPos val="nextTo"/>
        <c:txPr>
          <a:bodyPr/>
          <a:lstStyle/>
          <a:p>
            <a:pPr>
              <a:defRPr sz="1200"/>
            </a:pPr>
            <a:endParaRPr lang="en-US"/>
          </a:p>
        </c:txPr>
        <c:crossAx val="108263680"/>
        <c:crosses val="max"/>
        <c:crossBetween val="between"/>
        <c:majorUnit val="0.1"/>
        <c:minorUnit val="5.0000000000000017E-2"/>
      </c:valAx>
      <c:catAx>
        <c:axId val="108263680"/>
        <c:scaling>
          <c:orientation val="minMax"/>
        </c:scaling>
        <c:delete val="1"/>
        <c:axPos val="b"/>
        <c:numFmt formatCode="General" sourceLinked="1"/>
        <c:tickLblPos val="none"/>
        <c:crossAx val="108261760"/>
        <c:crosses val="autoZero"/>
        <c:auto val="1"/>
        <c:lblAlgn val="ctr"/>
        <c:lblOffset val="100"/>
      </c:catAx>
      <c:spPr>
        <a:noFill/>
        <a:ln w="25400">
          <a:noFill/>
        </a:ln>
      </c:spPr>
    </c:plotArea>
    <c:legend>
      <c:legendPos val="r"/>
      <c:legendEntry>
        <c:idx val="1"/>
        <c:delete val="1"/>
      </c:legendEntry>
      <c:legendEntry>
        <c:idx val="3"/>
        <c:delete val="1"/>
      </c:legendEntry>
      <c:legendEntry>
        <c:idx val="4"/>
        <c:delete val="1"/>
      </c:legendEntry>
      <c:layout>
        <c:manualLayout>
          <c:xMode val="edge"/>
          <c:yMode val="edge"/>
          <c:x val="0.5133455151544426"/>
          <c:y val="0.60814450407604581"/>
          <c:w val="0.34720504290967058"/>
          <c:h val="0.11577691267615861"/>
        </c:manualLayout>
      </c:layout>
      <c:spPr>
        <a:solidFill>
          <a:schemeClr val="bg1"/>
        </a:solidFill>
      </c:spPr>
      <c:txPr>
        <a:bodyPr/>
        <a:lstStyle/>
        <a:p>
          <a:pPr>
            <a:defRPr sz="1100"/>
          </a:pPr>
          <a:endParaRPr lang="en-US"/>
        </a:p>
      </c:txPr>
    </c:legend>
    <c:plotVisOnly val="1"/>
    <c:dispBlanksAs val="gap"/>
  </c:chart>
  <c:txPr>
    <a:bodyPr/>
    <a:lstStyle/>
    <a:p>
      <a:pPr>
        <a:defRPr>
          <a:solidFill>
            <a:srgbClr val="0070C0"/>
          </a:solidFill>
        </a:defRPr>
      </a:pPr>
      <a:endParaRPr lang="en-US"/>
    </a:p>
  </c:tx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pPr>
            <a:r>
              <a:rPr lang="en-US" sz="2000" dirty="0"/>
              <a:t>Overseas ownership of New Zealand companies by industry</a:t>
            </a:r>
            <a:r>
              <a:rPr lang="en-US" dirty="0"/>
              <a:t> </a:t>
            </a:r>
          </a:p>
          <a:p>
            <a:pPr>
              <a:defRPr/>
            </a:pPr>
            <a:r>
              <a:rPr lang="en-US" dirty="0"/>
              <a:t>May 2022</a:t>
            </a:r>
          </a:p>
        </c:rich>
      </c:tx>
      <c:layout>
        <c:manualLayout>
          <c:xMode val="edge"/>
          <c:yMode val="edge"/>
          <c:x val="6.5298894813036273E-2"/>
          <c:y val="4.4187269857969495E-2"/>
        </c:manualLayout>
      </c:layout>
    </c:title>
    <c:plotArea>
      <c:layout>
        <c:manualLayout>
          <c:layoutTarget val="inner"/>
          <c:xMode val="edge"/>
          <c:yMode val="edge"/>
          <c:x val="0.26053357028535945"/>
          <c:y val="0.13674686421138169"/>
          <c:w val="0.50884448417435257"/>
          <c:h val="0.78419092322731532"/>
        </c:manualLayout>
      </c:layout>
      <c:pieChart>
        <c:varyColors val="1"/>
        <c:ser>
          <c:idx val="0"/>
          <c:order val="0"/>
          <c:dLbls>
            <c:dLbl>
              <c:idx val="0"/>
              <c:layout>
                <c:manualLayout>
                  <c:x val="-2.4127914503960554E-2"/>
                  <c:y val="0.1826026086560327"/>
                </c:manualLayout>
              </c:layout>
              <c:numFmt formatCode="\$#,##0&quot;m&quot;" sourceLinked="0"/>
              <c:spPr>
                <a:ln>
                  <a:noFill/>
                </a:ln>
              </c:spPr>
              <c:txPr>
                <a:bodyPr/>
                <a:lstStyle/>
                <a:p>
                  <a:pPr>
                    <a:defRPr sz="1400">
                      <a:solidFill>
                        <a:schemeClr val="bg1"/>
                      </a:solidFill>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C0B3-E94B-8904-52857E0F6E11}"/>
                </c:ext>
              </c:extLst>
            </c:dLbl>
            <c:dLbl>
              <c:idx val="1"/>
              <c:layout>
                <c:manualLayout>
                  <c:x val="-0.20638218989442481"/>
                  <c:y val="-8.5511065456639182E-2"/>
                </c:manualLayout>
              </c:layout>
              <c:numFmt formatCode="\$#,##0&quot;m&quot;" sourceLinked="0"/>
              <c:spPr>
                <a:ln>
                  <a:noFill/>
                </a:ln>
              </c:spPr>
              <c:txPr>
                <a:bodyPr/>
                <a:lstStyle/>
                <a:p>
                  <a:pPr>
                    <a:defRPr sz="1400">
                      <a:solidFill>
                        <a:schemeClr val="bg1"/>
                      </a:solidFill>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C0B3-E94B-8904-52857E0F6E11}"/>
                </c:ext>
              </c:extLst>
            </c:dLbl>
            <c:dLbl>
              <c:idx val="2"/>
              <c:layout>
                <c:manualLayout>
                  <c:x val="2.7604604357190782E-2"/>
                  <c:y val="5.9082041362399414E-4"/>
                </c:manualLayout>
              </c:layout>
              <c:numFmt formatCode="\$#,##0&quot;m&quot;" sourceLinked="0"/>
              <c:spPr>
                <a:noFill/>
                <a:ln>
                  <a:noFill/>
                </a:ln>
                <a:effectLst/>
              </c:spPr>
              <c:txPr>
                <a:bodyPr wrap="square" lIns="38100" tIns="19050" rIns="38100" bIns="19050" anchor="ctr">
                  <a:spAutoFit/>
                </a:bodyPr>
                <a:lstStyle/>
                <a:p>
                  <a:pPr>
                    <a:defRPr sz="1200"/>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C0B3-E94B-8904-52857E0F6E11}"/>
                </c:ext>
              </c:extLst>
            </c:dLbl>
            <c:dLbl>
              <c:idx val="3"/>
              <c:layout>
                <c:manualLayout>
                  <c:x val="4.7189495602648582E-2"/>
                  <c:y val="1.7953910816150602E-2"/>
                </c:manualLayout>
              </c:layout>
              <c:numFmt formatCode="\$#,##0&quot;m&quot;" sourceLinked="0"/>
              <c:spPr>
                <a:noFill/>
                <a:ln>
                  <a:noFill/>
                </a:ln>
                <a:effectLst/>
              </c:spPr>
              <c:txPr>
                <a:bodyPr wrap="square" lIns="38100" tIns="19050" rIns="38100" bIns="19050" anchor="ctr">
                  <a:spAutoFit/>
                </a:bodyPr>
                <a:lstStyle/>
                <a:p>
                  <a:pPr>
                    <a:defRPr sz="1200"/>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C0B3-E94B-8904-52857E0F6E11}"/>
                </c:ext>
              </c:extLst>
            </c:dLbl>
            <c:dLbl>
              <c:idx val="4"/>
              <c:layout>
                <c:manualLayout>
                  <c:x val="-1.5629198627533921E-2"/>
                  <c:y val="7.342195897592424E-2"/>
                </c:manualLayout>
              </c:layout>
              <c:numFmt formatCode="\$#,##0&quot;m&quot;" sourceLinked="0"/>
              <c:spPr>
                <a:noFill/>
                <a:ln>
                  <a:noFill/>
                </a:ln>
                <a:effectLst/>
              </c:spPr>
              <c:txPr>
                <a:bodyPr wrap="square" lIns="38100" tIns="19050" rIns="38100" bIns="19050" anchor="ctr">
                  <a:spAutoFit/>
                </a:bodyPr>
                <a:lstStyle/>
                <a:p>
                  <a:pPr>
                    <a:defRPr sz="1200"/>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C0B3-E94B-8904-52857E0F6E11}"/>
                </c:ext>
              </c:extLst>
            </c:dLbl>
            <c:dLbl>
              <c:idx val="5"/>
              <c:layout>
                <c:manualLayout>
                  <c:x val="-6.6948554076480357E-2"/>
                  <c:y val="8.5969009265740623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C0B3-E94B-8904-52857E0F6E11}"/>
                </c:ext>
              </c:extLst>
            </c:dLbl>
            <c:dLbl>
              <c:idx val="6"/>
              <c:layout>
                <c:manualLayout>
                  <c:x val="-4.3011497139167409E-2"/>
                  <c:y val="9.7685742038150752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C0B3-E94B-8904-52857E0F6E11}"/>
                </c:ext>
              </c:extLst>
            </c:dLbl>
            <c:dLbl>
              <c:idx val="7"/>
              <c:layout>
                <c:manualLayout>
                  <c:x val="-5.150515069443197E-2"/>
                  <c:y val="7.1626345919358486E-2"/>
                </c:manualLayout>
              </c:layout>
              <c:numFmt formatCode="\$#,##0&quot;m&quot;" sourceLinked="0"/>
              <c:spPr>
                <a:ln>
                  <a:noFill/>
                </a:ln>
              </c:spPr>
              <c:txPr>
                <a:bodyPr rot="0"/>
                <a:lstStyle/>
                <a:p>
                  <a:pPr>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C0B3-E94B-8904-52857E0F6E11}"/>
                </c:ext>
              </c:extLst>
            </c:dLbl>
            <c:dLbl>
              <c:idx val="8"/>
              <c:layout>
                <c:manualLayout>
                  <c:x val="-3.3387859547169364E-2"/>
                  <c:y val="4.8689441378882752E-2"/>
                </c:manualLayout>
              </c:layout>
              <c:numFmt formatCode="\$#,##0&quot;m&quot;" sourceLinked="0"/>
              <c:spPr>
                <a:ln>
                  <a:noFill/>
                </a:ln>
              </c:spPr>
              <c:txPr>
                <a:bodyPr/>
                <a:lstStyle/>
                <a:p>
                  <a:pPr>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C0B3-E94B-8904-52857E0F6E11}"/>
                </c:ext>
              </c:extLst>
            </c:dLbl>
            <c:dLbl>
              <c:idx val="9"/>
              <c:layout>
                <c:manualLayout>
                  <c:x val="-0.11140213975495215"/>
                  <c:y val="5.0422860740513706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C0B3-E94B-8904-52857E0F6E11}"/>
                </c:ext>
              </c:extLst>
            </c:dLbl>
            <c:dLbl>
              <c:idx val="10"/>
              <c:layout>
                <c:manualLayout>
                  <c:x val="-9.7928156962442503E-2"/>
                  <c:y val="2.7769884892741904E-3"/>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C0B3-E94B-8904-52857E0F6E11}"/>
                </c:ext>
              </c:extLst>
            </c:dLbl>
            <c:dLbl>
              <c:idx val="11"/>
              <c:layout>
                <c:manualLayout>
                  <c:x val="-0.1369456116191754"/>
                  <c:y val="-3.827658049845295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C0B3-E94B-8904-52857E0F6E11}"/>
                </c:ext>
              </c:extLst>
            </c:dLbl>
            <c:dLbl>
              <c:idx val="12"/>
              <c:layout>
                <c:manualLayout>
                  <c:x val="-0.15256935371867758"/>
                  <c:y val="-8.3988120632737848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C0B3-E94B-8904-52857E0F6E11}"/>
                </c:ext>
              </c:extLst>
            </c:dLbl>
            <c:dLbl>
              <c:idx val="13"/>
              <c:layout>
                <c:manualLayout>
                  <c:x val="-8.820604263032146E-2"/>
                  <c:y val="-0.12486838671731003"/>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C0B3-E94B-8904-52857E0F6E11}"/>
                </c:ext>
              </c:extLst>
            </c:dLbl>
            <c:dLbl>
              <c:idx val="14"/>
              <c:layout>
                <c:manualLayout>
                  <c:x val="-3.0664759954333064E-2"/>
                  <c:y val="-0.15937256396343408"/>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C0B3-E94B-8904-52857E0F6E11}"/>
                </c:ext>
              </c:extLst>
            </c:dLbl>
            <c:dLbl>
              <c:idx val="15"/>
              <c:layout>
                <c:manualLayout>
                  <c:x val="3.211433212104093E-2"/>
                  <c:y val="-0.26536733671047569"/>
                </c:manualLayout>
              </c:layout>
              <c:numFmt formatCode="\$#,##0&quot;m&quot;" sourceLinked="0"/>
              <c:spPr>
                <a:ln>
                  <a:noFill/>
                </a:ln>
              </c:spPr>
              <c:txPr>
                <a:bodyPr/>
                <a:lstStyle/>
                <a:p>
                  <a:pPr>
                    <a:defRPr>
                      <a:solidFill>
                        <a:srgbClr val="0070C0"/>
                      </a:solidFill>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C0B3-E94B-8904-52857E0F6E11}"/>
                </c:ext>
              </c:extLst>
            </c:dLbl>
            <c:dLbl>
              <c:idx val="16"/>
              <c:layout>
                <c:manualLayout>
                  <c:x val="-2.7977590245165555E-2"/>
                  <c:y val="-0.21869732879918155"/>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C0B3-E94B-8904-52857E0F6E11}"/>
                </c:ext>
              </c:extLst>
            </c:dLbl>
            <c:numFmt formatCode="\$#,##0&quot;m&quot;" sourceLinked="0"/>
            <c:spPr>
              <a:noFill/>
              <a:ln>
                <a:noFill/>
              </a:ln>
              <a:effectLst/>
            </c:spPr>
            <c:showVal val="1"/>
            <c:showCatName val="1"/>
            <c:showLeaderLines val="1"/>
            <c:extLst xmlns:c16r2="http://schemas.microsoft.com/office/drawing/2015/06/chart">
              <c:ext xmlns:c15="http://schemas.microsoft.com/office/drawing/2012/chart" uri="{CE6537A1-D6FC-4f65-9D91-7224C49458BB}"/>
            </c:extLst>
          </c:dLbls>
          <c:cat>
            <c:strRef>
              <c:f>'Stock By Industry'!$BP$8:$BP$24</c:f>
              <c:strCache>
                <c:ptCount val="17"/>
                <c:pt idx="0">
                  <c:v>Financial and insurance services</c:v>
                </c:pt>
                <c:pt idx="1">
                  <c:v>Manufacturing</c:v>
                </c:pt>
                <c:pt idx="2">
                  <c:v>Agriculture, forestry, and fishing</c:v>
                </c:pt>
                <c:pt idx="3">
                  <c:v>Wholesale trade</c:v>
                </c:pt>
                <c:pt idx="4">
                  <c:v>Retail trade</c:v>
                </c:pt>
                <c:pt idx="5">
                  <c:v>Rental, hiring, and real estate services</c:v>
                </c:pt>
                <c:pt idx="6">
                  <c:v>Electricity, gas, water, and waste services</c:v>
                </c:pt>
                <c:pt idx="7">
                  <c:v>Construction</c:v>
                </c:pt>
                <c:pt idx="8">
                  <c:v>Professional, scientific, and technical services</c:v>
                </c:pt>
                <c:pt idx="9">
                  <c:v>Information media and telecommunications</c:v>
                </c:pt>
                <c:pt idx="10">
                  <c:v>Mining</c:v>
                </c:pt>
                <c:pt idx="11">
                  <c:v>Accommodation and food services</c:v>
                </c:pt>
                <c:pt idx="12">
                  <c:v>Health care and social assistance</c:v>
                </c:pt>
                <c:pt idx="13">
                  <c:v>Transport, postal, and warehousing</c:v>
                </c:pt>
                <c:pt idx="14">
                  <c:v>Administrative and support services</c:v>
                </c:pt>
                <c:pt idx="15">
                  <c:v>Education and training</c:v>
                </c:pt>
                <c:pt idx="16">
                  <c:v>Arts and recreation services</c:v>
                </c:pt>
              </c:strCache>
            </c:strRef>
          </c:cat>
          <c:val>
            <c:numRef>
              <c:f>'Stock By Industry'!$BQ$8:$BQ$24</c:f>
              <c:numCache>
                <c:formatCode>#,##0</c:formatCode>
                <c:ptCount val="17"/>
                <c:pt idx="0">
                  <c:v>51214</c:v>
                </c:pt>
                <c:pt idx="1">
                  <c:v>16876</c:v>
                </c:pt>
                <c:pt idx="2">
                  <c:v>10240</c:v>
                </c:pt>
                <c:pt idx="3">
                  <c:v>7061</c:v>
                </c:pt>
                <c:pt idx="4">
                  <c:v>6770</c:v>
                </c:pt>
                <c:pt idx="5">
                  <c:v>4386</c:v>
                </c:pt>
                <c:pt idx="6">
                  <c:v>2631</c:v>
                </c:pt>
                <c:pt idx="7" formatCode="General">
                  <c:v>507</c:v>
                </c:pt>
                <c:pt idx="8">
                  <c:v>2940</c:v>
                </c:pt>
                <c:pt idx="9">
                  <c:v>2331</c:v>
                </c:pt>
                <c:pt idx="10">
                  <c:v>2063</c:v>
                </c:pt>
                <c:pt idx="11">
                  <c:v>2803</c:v>
                </c:pt>
                <c:pt idx="12">
                  <c:v>3013</c:v>
                </c:pt>
                <c:pt idx="13" formatCode="General">
                  <c:v>990</c:v>
                </c:pt>
                <c:pt idx="14" formatCode="General">
                  <c:v>426</c:v>
                </c:pt>
                <c:pt idx="15">
                  <c:v>0</c:v>
                </c:pt>
                <c:pt idx="16">
                  <c:v>0</c:v>
                </c:pt>
              </c:numCache>
            </c:numRef>
          </c:val>
          <c:extLst xmlns:c16r2="http://schemas.microsoft.com/office/drawing/2015/06/chart">
            <c:ext xmlns:c16="http://schemas.microsoft.com/office/drawing/2014/chart" uri="{C3380CC4-5D6E-409C-BE32-E72D297353CC}">
              <c16:uniqueId val="{00000011-C0B3-E94B-8904-52857E0F6E11}"/>
            </c:ext>
          </c:extLst>
        </c:ser>
        <c:ser>
          <c:idx val="1"/>
          <c:order val="1"/>
          <c:tx>
            <c:strRef>
              <c:f>'Stock By Industry'!$AR$22</c:f>
              <c:strCache>
                <c:ptCount val="1"/>
                <c:pt idx="0">
                  <c:v>Education and training</c:v>
                </c:pt>
              </c:strCache>
            </c:strRef>
          </c:tx>
          <c:cat>
            <c:strRef>
              <c:f>'Stock By Industry'!$BP$8:$BP$24</c:f>
              <c:strCache>
                <c:ptCount val="17"/>
                <c:pt idx="0">
                  <c:v>Financial and insurance services</c:v>
                </c:pt>
                <c:pt idx="1">
                  <c:v>Manufacturing</c:v>
                </c:pt>
                <c:pt idx="2">
                  <c:v>Agriculture, forestry, and fishing</c:v>
                </c:pt>
                <c:pt idx="3">
                  <c:v>Wholesale trade</c:v>
                </c:pt>
                <c:pt idx="4">
                  <c:v>Retail trade</c:v>
                </c:pt>
                <c:pt idx="5">
                  <c:v>Rental, hiring, and real estate services</c:v>
                </c:pt>
                <c:pt idx="6">
                  <c:v>Electricity, gas, water, and waste services</c:v>
                </c:pt>
                <c:pt idx="7">
                  <c:v>Construction</c:v>
                </c:pt>
                <c:pt idx="8">
                  <c:v>Professional, scientific, and technical services</c:v>
                </c:pt>
                <c:pt idx="9">
                  <c:v>Information media and telecommunications</c:v>
                </c:pt>
                <c:pt idx="10">
                  <c:v>Mining</c:v>
                </c:pt>
                <c:pt idx="11">
                  <c:v>Accommodation and food services</c:v>
                </c:pt>
                <c:pt idx="12">
                  <c:v>Health care and social assistance</c:v>
                </c:pt>
                <c:pt idx="13">
                  <c:v>Transport, postal, and warehousing</c:v>
                </c:pt>
                <c:pt idx="14">
                  <c:v>Administrative and support services</c:v>
                </c:pt>
                <c:pt idx="15">
                  <c:v>Education and training</c:v>
                </c:pt>
                <c:pt idx="16">
                  <c:v>Arts and recreation services</c:v>
                </c:pt>
              </c:strCache>
            </c:strRef>
          </c:cat>
          <c:val>
            <c:numRef>
              <c:f>'Stock By Industry'!$AR$23</c:f>
              <c:numCache>
                <c:formatCode>@</c:formatCode>
                <c:ptCount val="1"/>
                <c:pt idx="0">
                  <c:v>0</c:v>
                </c:pt>
              </c:numCache>
            </c:numRef>
          </c:val>
          <c:extLst xmlns:c16r2="http://schemas.microsoft.com/office/drawing/2015/06/chart">
            <c:ext xmlns:c16="http://schemas.microsoft.com/office/drawing/2014/chart" uri="{C3380CC4-5D6E-409C-BE32-E72D297353CC}">
              <c16:uniqueId val="{00000012-C0B3-E94B-8904-52857E0F6E11}"/>
            </c:ext>
          </c:extLst>
        </c:ser>
        <c:dLbls/>
        <c:firstSliceAng val="291"/>
      </c:pieChart>
    </c:plotArea>
    <c:plotVisOnly val="1"/>
    <c:dispBlanksAs val="zero"/>
  </c:chart>
  <c:txPr>
    <a:bodyPr/>
    <a:lstStyle/>
    <a:p>
      <a:pPr>
        <a:defRPr sz="1100">
          <a:solidFill>
            <a:srgbClr val="0070C0"/>
          </a:solidFill>
        </a:defRPr>
      </a:pPr>
      <a:endParaRPr lang="en-US"/>
    </a:p>
  </c:txPr>
  <c:externalData r:id="rId1"/>
  <c:userShapes r:id="rId2"/>
</c:chartSpace>
</file>

<file path=ppt/charts/chart11.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pPr>
            <a:r>
              <a:rPr lang="en-US"/>
              <a:t>Profits and other investment income leaving New Zealand</a:t>
            </a:r>
          </a:p>
        </c:rich>
      </c:tx>
      <c:layout/>
    </c:title>
    <c:plotArea>
      <c:layout>
        <c:manualLayout>
          <c:layoutTarget val="inner"/>
          <c:xMode val="edge"/>
          <c:yMode val="edge"/>
          <c:x val="0.1070857392825897"/>
          <c:y val="0.13910993720721621"/>
          <c:w val="0.79637117235345589"/>
          <c:h val="0.69502275823117055"/>
        </c:manualLayout>
      </c:layout>
      <c:lineChart>
        <c:grouping val="standard"/>
        <c:ser>
          <c:idx val="2"/>
          <c:order val="0"/>
          <c:tx>
            <c:strRef>
              <c:f>'Investment income'!$D$1</c:f>
              <c:strCache>
                <c:ptCount val="1"/>
                <c:pt idx="0">
                  <c:v>Total Investment Income</c:v>
                </c:pt>
              </c:strCache>
            </c:strRef>
          </c:tx>
          <c:spPr>
            <a:ln>
              <a:solidFill>
                <a:srgbClr val="FF0000"/>
              </a:solidFill>
            </a:ln>
          </c:spPr>
          <c:marker>
            <c:symbol val="none"/>
          </c:marker>
          <c:cat>
            <c:numRef>
              <c:f>'Investment income'!$A$2:$A$34</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'Investment income'!$D$2:$D$34</c:f>
              <c:numCache>
                <c:formatCode>#,##0</c:formatCode>
                <c:ptCount val="33"/>
                <c:pt idx="0">
                  <c:v>3836</c:v>
                </c:pt>
                <c:pt idx="1">
                  <c:v>3965</c:v>
                </c:pt>
                <c:pt idx="2">
                  <c:v>4644</c:v>
                </c:pt>
                <c:pt idx="3">
                  <c:v>5008</c:v>
                </c:pt>
                <c:pt idx="4">
                  <c:v>4760</c:v>
                </c:pt>
                <c:pt idx="5">
                  <c:v>6387</c:v>
                </c:pt>
                <c:pt idx="6">
                  <c:v>7323</c:v>
                </c:pt>
                <c:pt idx="7">
                  <c:v>8718</c:v>
                </c:pt>
                <c:pt idx="8">
                  <c:v>9760</c:v>
                </c:pt>
                <c:pt idx="9">
                  <c:v>9467</c:v>
                </c:pt>
                <c:pt idx="10">
                  <c:v>9387</c:v>
                </c:pt>
                <c:pt idx="11">
                  <c:v>10773</c:v>
                </c:pt>
                <c:pt idx="12">
                  <c:v>10486</c:v>
                </c:pt>
                <c:pt idx="13">
                  <c:v>10484</c:v>
                </c:pt>
                <c:pt idx="14">
                  <c:v>11433</c:v>
                </c:pt>
                <c:pt idx="15">
                  <c:v>11737</c:v>
                </c:pt>
                <c:pt idx="16">
                  <c:v>14175</c:v>
                </c:pt>
                <c:pt idx="17">
                  <c:v>15658</c:v>
                </c:pt>
                <c:pt idx="18">
                  <c:v>17702</c:v>
                </c:pt>
                <c:pt idx="19">
                  <c:v>20267</c:v>
                </c:pt>
                <c:pt idx="20">
                  <c:v>19550</c:v>
                </c:pt>
                <c:pt idx="21">
                  <c:v>13227</c:v>
                </c:pt>
                <c:pt idx="22">
                  <c:v>15526</c:v>
                </c:pt>
                <c:pt idx="23">
                  <c:v>15955</c:v>
                </c:pt>
                <c:pt idx="24">
                  <c:v>15690</c:v>
                </c:pt>
                <c:pt idx="25">
                  <c:v>16093</c:v>
                </c:pt>
                <c:pt idx="26">
                  <c:v>16788</c:v>
                </c:pt>
                <c:pt idx="27">
                  <c:v>16347</c:v>
                </c:pt>
                <c:pt idx="28">
                  <c:v>16752</c:v>
                </c:pt>
                <c:pt idx="29">
                  <c:v>19055</c:v>
                </c:pt>
                <c:pt idx="30">
                  <c:v>19946</c:v>
                </c:pt>
                <c:pt idx="31">
                  <c:v>16323</c:v>
                </c:pt>
                <c:pt idx="32">
                  <c:v>14377</c:v>
                </c:pt>
              </c:numCache>
            </c:numRef>
          </c:val>
          <c:extLst xmlns:c16r2="http://schemas.microsoft.com/office/drawing/2015/06/chart">
            <c:ext xmlns:c16="http://schemas.microsoft.com/office/drawing/2014/chart" uri="{C3380CC4-5D6E-409C-BE32-E72D297353CC}">
              <c16:uniqueId val="{00000000-9831-4843-A9A4-175DD438E509}"/>
            </c:ext>
          </c:extLst>
        </c:ser>
        <c:ser>
          <c:idx val="3"/>
          <c:order val="1"/>
          <c:tx>
            <c:strRef>
              <c:f>'Investment income'!$E$1</c:f>
              <c:strCache>
                <c:ptCount val="1"/>
                <c:pt idx="0">
                  <c:v>Exports of Dairy and Forest products</c:v>
                </c:pt>
              </c:strCache>
            </c:strRef>
          </c:tx>
          <c:spPr>
            <a:ln>
              <a:solidFill>
                <a:schemeClr val="tx1">
                  <a:lumMod val="50000"/>
                  <a:lumOff val="50000"/>
                </a:schemeClr>
              </a:solidFill>
              <a:prstDash val="sysDash"/>
            </a:ln>
          </c:spPr>
          <c:marker>
            <c:symbol val="none"/>
          </c:marker>
          <c:cat>
            <c:numRef>
              <c:f>'Investment income'!$A$2:$A$34</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'Investment income'!$E$2:$E$34</c:f>
              <c:numCache>
                <c:formatCode>#,##0</c:formatCode>
                <c:ptCount val="33"/>
                <c:pt idx="0">
                  <c:v>0</c:v>
                </c:pt>
                <c:pt idx="1">
                  <c:v>0</c:v>
                </c:pt>
                <c:pt idx="2">
                  <c:v>0</c:v>
                </c:pt>
                <c:pt idx="3">
                  <c:v>4326.4929999999995</c:v>
                </c:pt>
                <c:pt idx="4">
                  <c:v>5266.8240000000014</c:v>
                </c:pt>
                <c:pt idx="5">
                  <c:v>5316.1940000000004</c:v>
                </c:pt>
                <c:pt idx="6">
                  <c:v>5335.3410000000003</c:v>
                </c:pt>
                <c:pt idx="7">
                  <c:v>5782.0869999999995</c:v>
                </c:pt>
                <c:pt idx="8">
                  <c:v>5927.2050000000008</c:v>
                </c:pt>
                <c:pt idx="9">
                  <c:v>6156.0470000000014</c:v>
                </c:pt>
                <c:pt idx="10">
                  <c:v>6444.4469999999992</c:v>
                </c:pt>
                <c:pt idx="11">
                  <c:v>8143.8369999999995</c:v>
                </c:pt>
                <c:pt idx="12">
                  <c:v>9881.1400000000012</c:v>
                </c:pt>
                <c:pt idx="13">
                  <c:v>8856.1229999999978</c:v>
                </c:pt>
                <c:pt idx="14">
                  <c:v>7798.3150000000014</c:v>
                </c:pt>
                <c:pt idx="15">
                  <c:v>8230.5079999999962</c:v>
                </c:pt>
                <c:pt idx="16">
                  <c:v>8221.5079999999962</c:v>
                </c:pt>
                <c:pt idx="17">
                  <c:v>9633.1740000000009</c:v>
                </c:pt>
                <c:pt idx="18">
                  <c:v>10902.671</c:v>
                </c:pt>
                <c:pt idx="19">
                  <c:v>12774.951999999996</c:v>
                </c:pt>
                <c:pt idx="20">
                  <c:v>11650.575000000001</c:v>
                </c:pt>
                <c:pt idx="21">
                  <c:v>14516.981</c:v>
                </c:pt>
                <c:pt idx="22">
                  <c:v>16372.462</c:v>
                </c:pt>
                <c:pt idx="23">
                  <c:v>15688.093999999997</c:v>
                </c:pt>
                <c:pt idx="24">
                  <c:v>18354.226999999999</c:v>
                </c:pt>
                <c:pt idx="25">
                  <c:v>19273.297999999999</c:v>
                </c:pt>
                <c:pt idx="26">
                  <c:v>16232.302</c:v>
                </c:pt>
                <c:pt idx="27">
                  <c:v>16473.12</c:v>
                </c:pt>
                <c:pt idx="28">
                  <c:v>19868.93</c:v>
                </c:pt>
                <c:pt idx="29">
                  <c:v>20860.038999999997</c:v>
                </c:pt>
                <c:pt idx="30">
                  <c:v>21989.851999999995</c:v>
                </c:pt>
                <c:pt idx="31">
                  <c:v>21427.498000000003</c:v>
                </c:pt>
                <c:pt idx="32">
                  <c:v>23712.403999999999</c:v>
                </c:pt>
              </c:numCache>
            </c:numRef>
          </c:val>
          <c:extLst xmlns:c16r2="http://schemas.microsoft.com/office/drawing/2015/06/chart">
            <c:ext xmlns:c16="http://schemas.microsoft.com/office/drawing/2014/chart" uri="{C3380CC4-5D6E-409C-BE32-E72D297353CC}">
              <c16:uniqueId val="{00000001-9831-4843-A9A4-175DD438E509}"/>
            </c:ext>
          </c:extLst>
        </c:ser>
        <c:ser>
          <c:idx val="0"/>
          <c:order val="2"/>
          <c:tx>
            <c:strRef>
              <c:f>'Investment income'!$B$1</c:f>
              <c:strCache>
                <c:ptCount val="1"/>
                <c:pt idx="0">
                  <c:v>Profits of overseas owned companies</c:v>
                </c:pt>
              </c:strCache>
            </c:strRef>
          </c:tx>
          <c:spPr>
            <a:ln>
              <a:solidFill>
                <a:srgbClr val="C00000"/>
              </a:solidFill>
            </a:ln>
          </c:spPr>
          <c:marker>
            <c:symbol val="none"/>
          </c:marker>
          <c:cat>
            <c:numRef>
              <c:f>'Investment income'!$A$2:$A$34</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'Investment income'!$B$2:$B$34</c:f>
              <c:numCache>
                <c:formatCode>#,##0</c:formatCode>
                <c:ptCount val="33"/>
                <c:pt idx="0">
                  <c:v>516</c:v>
                </c:pt>
                <c:pt idx="1">
                  <c:v>608</c:v>
                </c:pt>
                <c:pt idx="2">
                  <c:v>180</c:v>
                </c:pt>
                <c:pt idx="3">
                  <c:v>1143</c:v>
                </c:pt>
                <c:pt idx="4">
                  <c:v>1063</c:v>
                </c:pt>
                <c:pt idx="5">
                  <c:v>3011</c:v>
                </c:pt>
                <c:pt idx="6">
                  <c:v>3540</c:v>
                </c:pt>
                <c:pt idx="7">
                  <c:v>4590</c:v>
                </c:pt>
                <c:pt idx="8">
                  <c:v>4759</c:v>
                </c:pt>
                <c:pt idx="9">
                  <c:v>4441</c:v>
                </c:pt>
                <c:pt idx="10">
                  <c:v>4138</c:v>
                </c:pt>
                <c:pt idx="11">
                  <c:v>5524</c:v>
                </c:pt>
                <c:pt idx="12">
                  <c:v>4125</c:v>
                </c:pt>
                <c:pt idx="13">
                  <c:v>4499</c:v>
                </c:pt>
                <c:pt idx="14">
                  <c:v>5295</c:v>
                </c:pt>
                <c:pt idx="15">
                  <c:v>5845</c:v>
                </c:pt>
                <c:pt idx="16">
                  <c:v>6906</c:v>
                </c:pt>
                <c:pt idx="17">
                  <c:v>7113</c:v>
                </c:pt>
                <c:pt idx="18">
                  <c:v>7468</c:v>
                </c:pt>
                <c:pt idx="19">
                  <c:v>8273</c:v>
                </c:pt>
                <c:pt idx="20">
                  <c:v>8010</c:v>
                </c:pt>
                <c:pt idx="21">
                  <c:v>5624</c:v>
                </c:pt>
                <c:pt idx="22">
                  <c:v>7233</c:v>
                </c:pt>
                <c:pt idx="23">
                  <c:v>7818</c:v>
                </c:pt>
                <c:pt idx="24">
                  <c:v>8146</c:v>
                </c:pt>
                <c:pt idx="25">
                  <c:v>8772</c:v>
                </c:pt>
                <c:pt idx="26">
                  <c:v>8965</c:v>
                </c:pt>
                <c:pt idx="27">
                  <c:v>8338</c:v>
                </c:pt>
                <c:pt idx="28">
                  <c:v>8918</c:v>
                </c:pt>
                <c:pt idx="29">
                  <c:v>10247</c:v>
                </c:pt>
                <c:pt idx="30">
                  <c:v>10436</c:v>
                </c:pt>
                <c:pt idx="31">
                  <c:v>8221</c:v>
                </c:pt>
                <c:pt idx="32">
                  <c:v>8162</c:v>
                </c:pt>
              </c:numCache>
            </c:numRef>
          </c:val>
          <c:extLst xmlns:c16r2="http://schemas.microsoft.com/office/drawing/2015/06/chart">
            <c:ext xmlns:c16="http://schemas.microsoft.com/office/drawing/2014/chart" uri="{C3380CC4-5D6E-409C-BE32-E72D297353CC}">
              <c16:uniqueId val="{00000002-9831-4843-A9A4-175DD438E509}"/>
            </c:ext>
          </c:extLst>
        </c:ser>
        <c:ser>
          <c:idx val="1"/>
          <c:order val="3"/>
          <c:tx>
            <c:strRef>
              <c:f>'Investment income'!$C$1</c:f>
              <c:strCache>
                <c:ptCount val="1"/>
                <c:pt idx="0">
                  <c:v>Exports of Milk Powder plus Seafood</c:v>
                </c:pt>
              </c:strCache>
            </c:strRef>
          </c:tx>
          <c:spPr>
            <a:ln>
              <a:solidFill>
                <a:schemeClr val="tx1">
                  <a:lumMod val="50000"/>
                  <a:lumOff val="50000"/>
                </a:schemeClr>
              </a:solidFill>
              <a:prstDash val="sysDot"/>
            </a:ln>
          </c:spPr>
          <c:marker>
            <c:symbol val="none"/>
          </c:marker>
          <c:cat>
            <c:numRef>
              <c:f>'Investment income'!$A$2:$A$34</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'Investment income'!$C$2:$C$34</c:f>
              <c:numCache>
                <c:formatCode>#,##0</c:formatCode>
                <c:ptCount val="33"/>
                <c:pt idx="0">
                  <c:v>0</c:v>
                </c:pt>
                <c:pt idx="1">
                  <c:v>0</c:v>
                </c:pt>
                <c:pt idx="2">
                  <c:v>0</c:v>
                </c:pt>
                <c:pt idx="3">
                  <c:v>2389.8950000000004</c:v>
                </c:pt>
                <c:pt idx="4">
                  <c:v>2514.65</c:v>
                </c:pt>
                <c:pt idx="5">
                  <c:v>2440.6469999999995</c:v>
                </c:pt>
                <c:pt idx="6">
                  <c:v>2439.9330000000004</c:v>
                </c:pt>
                <c:pt idx="7">
                  <c:v>2715.34</c:v>
                </c:pt>
                <c:pt idx="8">
                  <c:v>2737.2649999999994</c:v>
                </c:pt>
                <c:pt idx="9">
                  <c:v>2912.7599999999998</c:v>
                </c:pt>
                <c:pt idx="10">
                  <c:v>2931.55</c:v>
                </c:pt>
                <c:pt idx="11">
                  <c:v>3593.3560000000002</c:v>
                </c:pt>
                <c:pt idx="12">
                  <c:v>5046.9869999999992</c:v>
                </c:pt>
                <c:pt idx="13">
                  <c:v>4190.0320000000002</c:v>
                </c:pt>
                <c:pt idx="14">
                  <c:v>3766.3560000000002</c:v>
                </c:pt>
                <c:pt idx="15">
                  <c:v>3822.7839999999997</c:v>
                </c:pt>
                <c:pt idx="16">
                  <c:v>3760.5349999999999</c:v>
                </c:pt>
                <c:pt idx="17">
                  <c:v>4493.6890000000003</c:v>
                </c:pt>
                <c:pt idx="18">
                  <c:v>5369.1240000000007</c:v>
                </c:pt>
                <c:pt idx="19">
                  <c:v>6267.0570000000016</c:v>
                </c:pt>
                <c:pt idx="20">
                  <c:v>5697.0440000000008</c:v>
                </c:pt>
                <c:pt idx="21">
                  <c:v>7225.9520000000002</c:v>
                </c:pt>
                <c:pt idx="22">
                  <c:v>8479.2880000000005</c:v>
                </c:pt>
                <c:pt idx="23">
                  <c:v>8390.284999999998</c:v>
                </c:pt>
                <c:pt idx="24">
                  <c:v>10221.633000000002</c:v>
                </c:pt>
                <c:pt idx="25">
                  <c:v>10754.713000000002</c:v>
                </c:pt>
                <c:pt idx="26">
                  <c:v>7951.2889999999998</c:v>
                </c:pt>
                <c:pt idx="27">
                  <c:v>7540.1410000000005</c:v>
                </c:pt>
                <c:pt idx="28">
                  <c:v>8973.6170000000002</c:v>
                </c:pt>
                <c:pt idx="29">
                  <c:v>8907.4579999999987</c:v>
                </c:pt>
                <c:pt idx="30">
                  <c:v>10529.384</c:v>
                </c:pt>
                <c:pt idx="31">
                  <c:v>10779.439</c:v>
                </c:pt>
                <c:pt idx="32">
                  <c:v>11641.445</c:v>
                </c:pt>
              </c:numCache>
            </c:numRef>
          </c:val>
          <c:extLst xmlns:c16r2="http://schemas.microsoft.com/office/drawing/2015/06/chart">
            <c:ext xmlns:c16="http://schemas.microsoft.com/office/drawing/2014/chart" uri="{C3380CC4-5D6E-409C-BE32-E72D297353CC}">
              <c16:uniqueId val="{00000003-9831-4843-A9A4-175DD438E509}"/>
            </c:ext>
          </c:extLst>
        </c:ser>
        <c:dLbls/>
        <c:marker val="1"/>
        <c:axId val="111080960"/>
        <c:axId val="111082496"/>
      </c:lineChart>
      <c:catAx>
        <c:axId val="111080960"/>
        <c:scaling>
          <c:orientation val="minMax"/>
        </c:scaling>
        <c:axPos val="b"/>
        <c:numFmt formatCode="General" sourceLinked="1"/>
        <c:tickLblPos val="nextTo"/>
        <c:txPr>
          <a:bodyPr/>
          <a:lstStyle/>
          <a:p>
            <a:pPr>
              <a:defRPr sz="1200"/>
            </a:pPr>
            <a:endParaRPr lang="en-US"/>
          </a:p>
        </c:txPr>
        <c:crossAx val="111082496"/>
        <c:crosses val="autoZero"/>
        <c:auto val="1"/>
        <c:lblAlgn val="ctr"/>
        <c:lblOffset val="100"/>
      </c:catAx>
      <c:valAx>
        <c:axId val="111082496"/>
        <c:scaling>
          <c:orientation val="minMax"/>
          <c:max val="25000"/>
          <c:min val="0"/>
        </c:scaling>
        <c:axPos val="l"/>
        <c:majorGridlines/>
        <c:title>
          <c:tx>
            <c:rich>
              <a:bodyPr rot="0" vert="horz"/>
              <a:lstStyle/>
              <a:p>
                <a:pPr>
                  <a:defRPr sz="1200"/>
                </a:pPr>
                <a:r>
                  <a:rPr lang="en-US" sz="1200"/>
                  <a:t>$ million</a:t>
                </a:r>
              </a:p>
            </c:rich>
          </c:tx>
          <c:layout>
            <c:manualLayout>
              <c:xMode val="edge"/>
              <c:yMode val="edge"/>
              <c:x val="4.4680928805013086E-2"/>
              <c:y val="4.4211027675594601E-2"/>
            </c:manualLayout>
          </c:layout>
        </c:title>
        <c:numFmt formatCode="#,##0" sourceLinked="1"/>
        <c:tickLblPos val="nextTo"/>
        <c:txPr>
          <a:bodyPr/>
          <a:lstStyle/>
          <a:p>
            <a:pPr>
              <a:defRPr sz="1200"/>
            </a:pPr>
            <a:endParaRPr lang="en-US"/>
          </a:p>
        </c:txPr>
        <c:crossAx val="111080960"/>
        <c:crosses val="autoZero"/>
        <c:crossBetween val="between"/>
        <c:majorUnit val="2500"/>
      </c:valAx>
    </c:plotArea>
    <c:legend>
      <c:legendPos val="r"/>
      <c:layout>
        <c:manualLayout>
          <c:xMode val="edge"/>
          <c:yMode val="edge"/>
          <c:x val="0.10935365473681989"/>
          <c:y val="0.157784976245058"/>
          <c:w val="0.3898925881547417"/>
          <c:h val="0.23991760523605438"/>
        </c:manualLayout>
      </c:layout>
      <c:spPr>
        <a:solidFill>
          <a:schemeClr val="bg1"/>
        </a:solidFill>
        <a:ln>
          <a:solidFill>
            <a:schemeClr val="tx1">
              <a:lumMod val="50000"/>
              <a:lumOff val="50000"/>
            </a:schemeClr>
          </a:solidFill>
        </a:ln>
      </c:spPr>
      <c:txPr>
        <a:bodyPr/>
        <a:lstStyle/>
        <a:p>
          <a:pPr>
            <a:defRPr sz="1200"/>
          </a:pPr>
          <a:endParaRPr lang="en-US"/>
        </a:p>
      </c:txPr>
    </c:legend>
    <c:plotVisOnly val="1"/>
    <c:dispBlanksAs val="gap"/>
  </c:chart>
  <c:txPr>
    <a:bodyPr/>
    <a:lstStyle/>
    <a:p>
      <a:pPr>
        <a:defRPr>
          <a:solidFill>
            <a:srgbClr val="0070C0"/>
          </a:solidFill>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sz="1800"/>
            </a:pPr>
            <a:r>
              <a:rPr lang="en-US" sz="1800"/>
              <a:t>Investment income and the current account deficit</a:t>
            </a:r>
          </a:p>
        </c:rich>
      </c:tx>
      <c:layout/>
    </c:title>
    <c:plotArea>
      <c:layout>
        <c:manualLayout>
          <c:layoutTarget val="inner"/>
          <c:xMode val="edge"/>
          <c:yMode val="edge"/>
          <c:x val="0.129669072615923"/>
          <c:y val="0.12858706285655019"/>
          <c:w val="0.80707152230971124"/>
          <c:h val="0.83113180346572213"/>
        </c:manualLayout>
      </c:layout>
      <c:areaChart>
        <c:grouping val="standard"/>
        <c:ser>
          <c:idx val="2"/>
          <c:order val="1"/>
          <c:tx>
            <c:strRef>
              <c:f>'Investment income'!$H$1</c:f>
              <c:strCache>
                <c:ptCount val="1"/>
                <c:pt idx="0">
                  <c:v>Banking income contribution to current account deficit</c:v>
                </c:pt>
              </c:strCache>
            </c:strRef>
          </c:tx>
          <c:spPr>
            <a:solidFill>
              <a:schemeClr val="accent6">
                <a:lumMod val="75000"/>
              </a:schemeClr>
            </a:solidFill>
          </c:spPr>
          <c:cat>
            <c:numRef>
              <c:f>'Investment income'!$A$2:$A$33</c:f>
              <c:numCache>
                <c:formatCode>General</c:formatCode>
                <c:ptCount val="32"/>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numCache>
            </c:numRef>
          </c:cat>
          <c:val>
            <c:numRef>
              <c:f>'Investment income'!$H$2:$H$34</c:f>
              <c:numCache>
                <c:formatCode>General</c:formatCode>
                <c:ptCount val="33"/>
                <c:pt idx="12" formatCode="#,##0">
                  <c:v>-3737</c:v>
                </c:pt>
                <c:pt idx="13" formatCode="#,##0">
                  <c:v>-3513</c:v>
                </c:pt>
                <c:pt idx="14" formatCode="#,##0">
                  <c:v>-3676</c:v>
                </c:pt>
                <c:pt idx="15" formatCode="#,##0">
                  <c:v>-3605</c:v>
                </c:pt>
                <c:pt idx="16" formatCode="#,##0">
                  <c:v>-4331</c:v>
                </c:pt>
                <c:pt idx="17" formatCode="#,##0">
                  <c:v>-5523</c:v>
                </c:pt>
                <c:pt idx="18" formatCode="#,##0">
                  <c:v>-7742</c:v>
                </c:pt>
                <c:pt idx="19" formatCode="#,##0">
                  <c:v>-8727</c:v>
                </c:pt>
                <c:pt idx="20" formatCode="#,##0">
                  <c:v>-8132</c:v>
                </c:pt>
                <c:pt idx="21" formatCode="#,##0">
                  <c:v>-3671</c:v>
                </c:pt>
                <c:pt idx="22" formatCode="#,##0">
                  <c:v>-6139</c:v>
                </c:pt>
                <c:pt idx="23" formatCode="#,##0">
                  <c:v>-6975</c:v>
                </c:pt>
                <c:pt idx="24" formatCode="#,##0">
                  <c:v>-6493</c:v>
                </c:pt>
                <c:pt idx="25" formatCode="#,##0">
                  <c:v>-6325</c:v>
                </c:pt>
                <c:pt idx="26" formatCode="#,##0">
                  <c:v>-6493</c:v>
                </c:pt>
                <c:pt idx="27" formatCode="#,##0">
                  <c:v>-6318</c:v>
                </c:pt>
                <c:pt idx="28" formatCode="#,##0">
                  <c:v>-6270</c:v>
                </c:pt>
                <c:pt idx="29" formatCode="#,##0">
                  <c:v>-6984</c:v>
                </c:pt>
                <c:pt idx="30" formatCode="#,##0">
                  <c:v>-7296</c:v>
                </c:pt>
                <c:pt idx="31" formatCode="#,##0">
                  <c:v>-6433</c:v>
                </c:pt>
                <c:pt idx="32" formatCode="#,##0">
                  <c:v>-6169</c:v>
                </c:pt>
              </c:numCache>
            </c:numRef>
          </c:val>
          <c:extLst xmlns:c16r2="http://schemas.microsoft.com/office/drawing/2015/06/chart">
            <c:ext xmlns:c16="http://schemas.microsoft.com/office/drawing/2014/chart" uri="{C3380CC4-5D6E-409C-BE32-E72D297353CC}">
              <c16:uniqueId val="{00000000-BBE1-A846-B199-073CE670EC14}"/>
            </c:ext>
          </c:extLst>
        </c:ser>
        <c:ser>
          <c:idx val="0"/>
          <c:order val="2"/>
          <c:tx>
            <c:strRef>
              <c:f>'Investment income'!$F$1</c:f>
              <c:strCache>
                <c:ptCount val="1"/>
                <c:pt idx="0">
                  <c:v>Deficit on Investment Income</c:v>
                </c:pt>
              </c:strCache>
            </c:strRef>
          </c:tx>
          <c:spPr>
            <a:solidFill>
              <a:schemeClr val="accent6">
                <a:lumMod val="60000"/>
                <a:lumOff val="40000"/>
                <a:alpha val="70000"/>
              </a:schemeClr>
            </a:solidFill>
          </c:spPr>
          <c:cat>
            <c:numRef>
              <c:f>'Investment income'!$A$2:$A$33</c:f>
              <c:numCache>
                <c:formatCode>General</c:formatCode>
                <c:ptCount val="32"/>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numCache>
            </c:numRef>
          </c:cat>
          <c:val>
            <c:numRef>
              <c:f>'Investment income'!$F$2:$F$34</c:f>
              <c:numCache>
                <c:formatCode>#,##0</c:formatCode>
                <c:ptCount val="33"/>
                <c:pt idx="0">
                  <c:v>-3148</c:v>
                </c:pt>
                <c:pt idx="1">
                  <c:v>-3345</c:v>
                </c:pt>
                <c:pt idx="2">
                  <c:v>-3174</c:v>
                </c:pt>
                <c:pt idx="3">
                  <c:v>-5111</c:v>
                </c:pt>
                <c:pt idx="4">
                  <c:v>-5068</c:v>
                </c:pt>
                <c:pt idx="5">
                  <c:v>-6091</c:v>
                </c:pt>
                <c:pt idx="6">
                  <c:v>-6146</c:v>
                </c:pt>
                <c:pt idx="7">
                  <c:v>-6047</c:v>
                </c:pt>
                <c:pt idx="8">
                  <c:v>-7529</c:v>
                </c:pt>
                <c:pt idx="9">
                  <c:v>-6282</c:v>
                </c:pt>
                <c:pt idx="10">
                  <c:v>-4892</c:v>
                </c:pt>
                <c:pt idx="11">
                  <c:v>-6673</c:v>
                </c:pt>
                <c:pt idx="12">
                  <c:v>-6722</c:v>
                </c:pt>
                <c:pt idx="13">
                  <c:v>-6428</c:v>
                </c:pt>
                <c:pt idx="14">
                  <c:v>-6735</c:v>
                </c:pt>
                <c:pt idx="15">
                  <c:v>-6790</c:v>
                </c:pt>
                <c:pt idx="16">
                  <c:v>-8627</c:v>
                </c:pt>
                <c:pt idx="17">
                  <c:v>-10451</c:v>
                </c:pt>
                <c:pt idx="18">
                  <c:v>-11468</c:v>
                </c:pt>
                <c:pt idx="19">
                  <c:v>-13208</c:v>
                </c:pt>
                <c:pt idx="20">
                  <c:v>-13596</c:v>
                </c:pt>
                <c:pt idx="21">
                  <c:v>-7852</c:v>
                </c:pt>
                <c:pt idx="22">
                  <c:v>-9975</c:v>
                </c:pt>
                <c:pt idx="23">
                  <c:v>-9516</c:v>
                </c:pt>
                <c:pt idx="24">
                  <c:v>-8882</c:v>
                </c:pt>
                <c:pt idx="25">
                  <c:v>-8996</c:v>
                </c:pt>
                <c:pt idx="26">
                  <c:v>-9579</c:v>
                </c:pt>
                <c:pt idx="27">
                  <c:v>-8238</c:v>
                </c:pt>
                <c:pt idx="28">
                  <c:v>-8478</c:v>
                </c:pt>
                <c:pt idx="29">
                  <c:v>-10630</c:v>
                </c:pt>
                <c:pt idx="30">
                  <c:v>-10714</c:v>
                </c:pt>
                <c:pt idx="31">
                  <c:v>-7607</c:v>
                </c:pt>
                <c:pt idx="32">
                  <c:v>-5218</c:v>
                </c:pt>
              </c:numCache>
            </c:numRef>
          </c:val>
          <c:extLst xmlns:c16r2="http://schemas.microsoft.com/office/drawing/2015/06/chart">
            <c:ext xmlns:c16="http://schemas.microsoft.com/office/drawing/2014/chart" uri="{C3380CC4-5D6E-409C-BE32-E72D297353CC}">
              <c16:uniqueId val="{00000001-BBE1-A846-B199-073CE670EC14}"/>
            </c:ext>
          </c:extLst>
        </c:ser>
        <c:dLbls/>
        <c:axId val="111345024"/>
        <c:axId val="109253760"/>
      </c:areaChart>
      <c:lineChart>
        <c:grouping val="standard"/>
        <c:ser>
          <c:idx val="1"/>
          <c:order val="0"/>
          <c:tx>
            <c:strRef>
              <c:f>'Investment income'!$G$1</c:f>
              <c:strCache>
                <c:ptCount val="1"/>
                <c:pt idx="0">
                  <c:v>Current Account Deficit</c:v>
                </c:pt>
              </c:strCache>
            </c:strRef>
          </c:tx>
          <c:marker>
            <c:symbol val="none"/>
          </c:marker>
          <c:cat>
            <c:numRef>
              <c:f>'Investment income'!$A$2:$A$33</c:f>
              <c:numCache>
                <c:formatCode>General</c:formatCode>
                <c:ptCount val="32"/>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numCache>
            </c:numRef>
          </c:cat>
          <c:val>
            <c:numRef>
              <c:f>'Investment income'!$G$2:$G$34</c:f>
              <c:numCache>
                <c:formatCode>#,##0</c:formatCode>
                <c:ptCount val="33"/>
                <c:pt idx="0">
                  <c:v>-58</c:v>
                </c:pt>
                <c:pt idx="1">
                  <c:v>-2479</c:v>
                </c:pt>
                <c:pt idx="2">
                  <c:v>-2259</c:v>
                </c:pt>
                <c:pt idx="3">
                  <c:v>-2089</c:v>
                </c:pt>
                <c:pt idx="4">
                  <c:v>-2419</c:v>
                </c:pt>
                <c:pt idx="5">
                  <c:v>-2633</c:v>
                </c:pt>
                <c:pt idx="6">
                  <c:v>-3355</c:v>
                </c:pt>
                <c:pt idx="7">
                  <c:v>-4011</c:v>
                </c:pt>
                <c:pt idx="8">
                  <c:v>-5081</c:v>
                </c:pt>
                <c:pt idx="9">
                  <c:v>-4270</c:v>
                </c:pt>
                <c:pt idx="10">
                  <c:v>-3166</c:v>
                </c:pt>
                <c:pt idx="11">
                  <c:v>-5782</c:v>
                </c:pt>
                <c:pt idx="12">
                  <c:v>-2765</c:v>
                </c:pt>
                <c:pt idx="13">
                  <c:v>-1618</c:v>
                </c:pt>
                <c:pt idx="14">
                  <c:v>-2578</c:v>
                </c:pt>
                <c:pt idx="15">
                  <c:v>-4057</c:v>
                </c:pt>
                <c:pt idx="16">
                  <c:v>-7943</c:v>
                </c:pt>
                <c:pt idx="17">
                  <c:v>-12738</c:v>
                </c:pt>
                <c:pt idx="18">
                  <c:v>-11616</c:v>
                </c:pt>
                <c:pt idx="19">
                  <c:v>-12398</c:v>
                </c:pt>
                <c:pt idx="20">
                  <c:v>-13459</c:v>
                </c:pt>
                <c:pt idx="21">
                  <c:v>-2832</c:v>
                </c:pt>
                <c:pt idx="22">
                  <c:v>-5615</c:v>
                </c:pt>
                <c:pt idx="23">
                  <c:v>-6699</c:v>
                </c:pt>
                <c:pt idx="24">
                  <c:v>-7948</c:v>
                </c:pt>
                <c:pt idx="25">
                  <c:v>-5864</c:v>
                </c:pt>
                <c:pt idx="26">
                  <c:v>-8168</c:v>
                </c:pt>
                <c:pt idx="27">
                  <c:v>-6305</c:v>
                </c:pt>
                <c:pt idx="28">
                  <c:v>-6841</c:v>
                </c:pt>
                <c:pt idx="29">
                  <c:v>-8537</c:v>
                </c:pt>
                <c:pt idx="30">
                  <c:v>-11445</c:v>
                </c:pt>
                <c:pt idx="31">
                  <c:v>-7605</c:v>
                </c:pt>
                <c:pt idx="32">
                  <c:v>-8176</c:v>
                </c:pt>
              </c:numCache>
            </c:numRef>
          </c:val>
          <c:extLst xmlns:c16r2="http://schemas.microsoft.com/office/drawing/2015/06/chart">
            <c:ext xmlns:c16="http://schemas.microsoft.com/office/drawing/2014/chart" uri="{C3380CC4-5D6E-409C-BE32-E72D297353CC}">
              <c16:uniqueId val="{00000002-BBE1-A846-B199-073CE670EC14}"/>
            </c:ext>
          </c:extLst>
        </c:ser>
        <c:dLbls/>
        <c:marker val="1"/>
        <c:axId val="111345024"/>
        <c:axId val="109253760"/>
      </c:lineChart>
      <c:catAx>
        <c:axId val="111345024"/>
        <c:scaling>
          <c:orientation val="minMax"/>
        </c:scaling>
        <c:axPos val="b"/>
        <c:numFmt formatCode="General" sourceLinked="1"/>
        <c:tickLblPos val="nextTo"/>
        <c:txPr>
          <a:bodyPr rot="-5400000" vert="horz"/>
          <a:lstStyle/>
          <a:p>
            <a:pPr>
              <a:defRPr sz="1200"/>
            </a:pPr>
            <a:endParaRPr lang="en-US"/>
          </a:p>
        </c:txPr>
        <c:crossAx val="109253760"/>
        <c:crosses val="autoZero"/>
        <c:auto val="1"/>
        <c:lblAlgn val="ctr"/>
        <c:lblOffset val="100"/>
        <c:tickLblSkip val="3"/>
      </c:catAx>
      <c:valAx>
        <c:axId val="109253760"/>
        <c:scaling>
          <c:orientation val="minMax"/>
        </c:scaling>
        <c:axPos val="l"/>
        <c:majorGridlines/>
        <c:title>
          <c:tx>
            <c:rich>
              <a:bodyPr rot="0" vert="horz"/>
              <a:lstStyle/>
              <a:p>
                <a:pPr>
                  <a:defRPr/>
                </a:pPr>
                <a:r>
                  <a:rPr lang="en-US"/>
                  <a:t>$ million</a:t>
                </a:r>
              </a:p>
            </c:rich>
          </c:tx>
          <c:layout>
            <c:manualLayout>
              <c:xMode val="edge"/>
              <c:yMode val="edge"/>
              <c:x val="4.3064769299996308E-2"/>
              <c:y val="3.4799846872583577E-2"/>
            </c:manualLayout>
          </c:layout>
        </c:title>
        <c:numFmt formatCode="&quot;$&quot;#,##0_);[Red]\(&quot;$&quot;#,##0\)" sourceLinked="0"/>
        <c:tickLblPos val="nextTo"/>
        <c:crossAx val="111345024"/>
        <c:crosses val="autoZero"/>
        <c:crossBetween val="between"/>
      </c:valAx>
    </c:plotArea>
    <c:legend>
      <c:legendPos val="r"/>
      <c:layout>
        <c:manualLayout>
          <c:xMode val="edge"/>
          <c:yMode val="edge"/>
          <c:x val="0.1343270406399176"/>
          <c:y val="0.68594311422003795"/>
          <c:w val="0.38657036331191558"/>
          <c:h val="0.23035065123120418"/>
        </c:manualLayout>
      </c:layout>
      <c:spPr>
        <a:solidFill>
          <a:schemeClr val="bg1"/>
        </a:solidFill>
        <a:ln>
          <a:solidFill>
            <a:schemeClr val="tx1">
              <a:lumMod val="50000"/>
              <a:lumOff val="50000"/>
            </a:schemeClr>
          </a:solidFill>
        </a:ln>
      </c:spPr>
      <c:txPr>
        <a:bodyPr/>
        <a:lstStyle/>
        <a:p>
          <a:pPr>
            <a:defRPr sz="1200"/>
          </a:pPr>
          <a:endParaRPr lang="en-US"/>
        </a:p>
      </c:txPr>
    </c:legend>
    <c:plotVisOnly val="1"/>
    <c:dispBlanksAs val="gap"/>
  </c:chart>
  <c:txPr>
    <a:bodyPr/>
    <a:lstStyle/>
    <a:p>
      <a:pPr>
        <a:defRPr sz="1200">
          <a:solidFill>
            <a:srgbClr val="0070C0"/>
          </a:solidFill>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sz="2000"/>
            </a:pPr>
            <a:r>
              <a:rPr lang="en-US" sz="2000"/>
              <a:t>Employment by overseas companies in New Zealand</a:t>
            </a:r>
          </a:p>
        </c:rich>
      </c:tx>
      <c:layout>
        <c:manualLayout>
          <c:xMode val="edge"/>
          <c:yMode val="edge"/>
          <c:x val="0.1758267804526559"/>
          <c:y val="3.1199814217317472E-2"/>
        </c:manualLayout>
      </c:layout>
    </c:title>
    <c:plotArea>
      <c:layout>
        <c:manualLayout>
          <c:layoutTarget val="inner"/>
          <c:xMode val="edge"/>
          <c:yMode val="edge"/>
          <c:x val="0.11270450720780906"/>
          <c:y val="0.15195335548293748"/>
          <c:w val="0.76028254465410183"/>
          <c:h val="0.78380103911711041"/>
        </c:manualLayout>
      </c:layout>
      <c:barChart>
        <c:barDir val="col"/>
        <c:grouping val="clustered"/>
        <c:ser>
          <c:idx val="1"/>
          <c:order val="0"/>
          <c:tx>
            <c:strRef>
              <c:f>'Employees by overseas equity'!$E$33</c:f>
              <c:strCache>
                <c:ptCount val="1"/>
                <c:pt idx="0">
                  <c:v>Number of employees in overseas companies</c:v>
                </c:pt>
              </c:strCache>
            </c:strRef>
          </c:tx>
          <c:spPr>
            <a:solidFill>
              <a:schemeClr val="accent1"/>
            </a:solidFill>
          </c:spPr>
          <c:cat>
            <c:numRef>
              <c:f>'Employees by overseas equity'!$C$34:$C$55</c:f>
              <c:numCache>
                <c:formatCode>General</c:formatCode>
                <c:ptCount val="22"/>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numCache>
            </c:numRef>
          </c:cat>
          <c:val>
            <c:numRef>
              <c:f>'Employees by overseas equity'!$E$34:$E$55</c:f>
              <c:numCache>
                <c:formatCode>_-* #,##0_-;\-* #,##0_-;_-* "-"??_-;_-@_-</c:formatCode>
                <c:ptCount val="22"/>
                <c:pt idx="0">
                  <c:v>329500</c:v>
                </c:pt>
                <c:pt idx="1">
                  <c:v>323600</c:v>
                </c:pt>
                <c:pt idx="2">
                  <c:v>321500</c:v>
                </c:pt>
                <c:pt idx="3">
                  <c:v>322400</c:v>
                </c:pt>
                <c:pt idx="4">
                  <c:v>316000</c:v>
                </c:pt>
                <c:pt idx="5">
                  <c:v>333900</c:v>
                </c:pt>
                <c:pt idx="6">
                  <c:v>341300</c:v>
                </c:pt>
                <c:pt idx="7">
                  <c:v>353000</c:v>
                </c:pt>
                <c:pt idx="8">
                  <c:v>345500</c:v>
                </c:pt>
                <c:pt idx="9">
                  <c:v>337900</c:v>
                </c:pt>
                <c:pt idx="10">
                  <c:v>321700</c:v>
                </c:pt>
                <c:pt idx="11">
                  <c:v>323500</c:v>
                </c:pt>
                <c:pt idx="12">
                  <c:v>331900</c:v>
                </c:pt>
                <c:pt idx="13">
                  <c:v>334400</c:v>
                </c:pt>
                <c:pt idx="14">
                  <c:v>355800</c:v>
                </c:pt>
                <c:pt idx="15">
                  <c:v>364300</c:v>
                </c:pt>
                <c:pt idx="16">
                  <c:v>377300</c:v>
                </c:pt>
                <c:pt idx="17">
                  <c:v>397000</c:v>
                </c:pt>
                <c:pt idx="18">
                  <c:v>412700</c:v>
                </c:pt>
                <c:pt idx="19">
                  <c:v>418700</c:v>
                </c:pt>
                <c:pt idx="20">
                  <c:v>420000</c:v>
                </c:pt>
                <c:pt idx="21">
                  <c:v>398100</c:v>
                </c:pt>
              </c:numCache>
            </c:numRef>
          </c:val>
          <c:extLst xmlns:c16r2="http://schemas.microsoft.com/office/drawing/2015/06/chart">
            <c:ext xmlns:c16="http://schemas.microsoft.com/office/drawing/2014/chart" uri="{C3380CC4-5D6E-409C-BE32-E72D297353CC}">
              <c16:uniqueId val="{00000000-B5FE-8745-98E9-542BAE294378}"/>
            </c:ext>
          </c:extLst>
        </c:ser>
        <c:ser>
          <c:idx val="0"/>
          <c:order val="1"/>
          <c:tx>
            <c:strRef>
              <c:f>'Employees by overseas equity'!$D$33</c:f>
              <c:strCache>
                <c:ptCount val="1"/>
                <c:pt idx="0">
                  <c:v>Total number of employees</c:v>
                </c:pt>
              </c:strCache>
            </c:strRef>
          </c:tx>
          <c:spPr>
            <a:solidFill>
              <a:srgbClr val="C00000"/>
            </a:solidFill>
          </c:spPr>
          <c:cat>
            <c:numRef>
              <c:f>'Employees by overseas equity'!$C$34:$C$55</c:f>
              <c:numCache>
                <c:formatCode>General</c:formatCode>
                <c:ptCount val="22"/>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numCache>
            </c:numRef>
          </c:cat>
          <c:val>
            <c:numRef>
              <c:f>'Employees by overseas equity'!$D$34:$D$55</c:f>
              <c:numCache>
                <c:formatCode>_-* #,##0_-;\-* #,##0_-;_-* "-"??_-;_-@_-</c:formatCode>
                <c:ptCount val="22"/>
                <c:pt idx="0">
                  <c:v>1606400</c:v>
                </c:pt>
                <c:pt idx="1">
                  <c:v>1632400</c:v>
                </c:pt>
                <c:pt idx="2">
                  <c:v>1681700</c:v>
                </c:pt>
                <c:pt idx="3">
                  <c:v>1734500</c:v>
                </c:pt>
                <c:pt idx="4">
                  <c:v>1803100</c:v>
                </c:pt>
                <c:pt idx="5">
                  <c:v>1864600</c:v>
                </c:pt>
                <c:pt idx="6">
                  <c:v>1898500</c:v>
                </c:pt>
                <c:pt idx="7">
                  <c:v>1937600</c:v>
                </c:pt>
                <c:pt idx="8">
                  <c:v>1984800</c:v>
                </c:pt>
                <c:pt idx="9">
                  <c:v>1935000</c:v>
                </c:pt>
                <c:pt idx="10">
                  <c:v>1908100</c:v>
                </c:pt>
                <c:pt idx="11">
                  <c:v>1917100</c:v>
                </c:pt>
                <c:pt idx="12">
                  <c:v>1934300</c:v>
                </c:pt>
                <c:pt idx="13">
                  <c:v>1948500</c:v>
                </c:pt>
                <c:pt idx="14">
                  <c:v>2003200</c:v>
                </c:pt>
                <c:pt idx="15">
                  <c:v>2054000</c:v>
                </c:pt>
                <c:pt idx="16">
                  <c:v>2105600</c:v>
                </c:pt>
                <c:pt idx="17">
                  <c:v>2166500</c:v>
                </c:pt>
                <c:pt idx="18">
                  <c:v>2239000</c:v>
                </c:pt>
                <c:pt idx="19">
                  <c:v>2291100</c:v>
                </c:pt>
                <c:pt idx="20">
                  <c:v>2317300</c:v>
                </c:pt>
                <c:pt idx="21">
                  <c:v>2314200</c:v>
                </c:pt>
              </c:numCache>
            </c:numRef>
          </c:val>
          <c:extLst xmlns:c16r2="http://schemas.microsoft.com/office/drawing/2015/06/chart">
            <c:ext xmlns:c16="http://schemas.microsoft.com/office/drawing/2014/chart" uri="{C3380CC4-5D6E-409C-BE32-E72D297353CC}">
              <c16:uniqueId val="{00000001-B5FE-8745-98E9-542BAE294378}"/>
            </c:ext>
          </c:extLst>
        </c:ser>
        <c:dLbls/>
        <c:axId val="113971968"/>
        <c:axId val="113973504"/>
      </c:barChart>
      <c:lineChart>
        <c:grouping val="standard"/>
        <c:ser>
          <c:idx val="2"/>
          <c:order val="2"/>
          <c:tx>
            <c:strRef>
              <c:f>'Employees by overseas equity'!$F$33</c:f>
              <c:strCache>
                <c:ptCount val="1"/>
                <c:pt idx="0">
                  <c:v>Percentage of employees in overseas companies (right hand scale)</c:v>
                </c:pt>
              </c:strCache>
            </c:strRef>
          </c:tx>
          <c:spPr>
            <a:ln>
              <a:solidFill>
                <a:schemeClr val="accent1"/>
              </a:solidFill>
            </a:ln>
          </c:spPr>
          <c:marker>
            <c:symbol val="none"/>
          </c:marker>
          <c:cat>
            <c:strRef>
              <c:f>'Employees by overseas equity'!$B$34:$C$55</c:f>
              <c:strCache>
                <c:ptCount val="22"/>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strCache>
            </c:strRef>
          </c:cat>
          <c:val>
            <c:numRef>
              <c:f>'Employees by overseas equity'!$F$34:$F$55</c:f>
              <c:numCache>
                <c:formatCode>0.0%</c:formatCode>
                <c:ptCount val="22"/>
                <c:pt idx="0">
                  <c:v>0.20511703187250999</c:v>
                </c:pt>
                <c:pt idx="1">
                  <c:v>0.19823572653761334</c:v>
                </c:pt>
                <c:pt idx="2">
                  <c:v>0.1911755961229708</c:v>
                </c:pt>
                <c:pt idx="3">
                  <c:v>0.1858748918996829</c:v>
                </c:pt>
                <c:pt idx="4">
                  <c:v>0.17525372968775993</c:v>
                </c:pt>
                <c:pt idx="5">
                  <c:v>0.17907325968036042</c:v>
                </c:pt>
                <c:pt idx="6">
                  <c:v>0.17977350539899922</c:v>
                </c:pt>
                <c:pt idx="7">
                  <c:v>0.18218414533443439</c:v>
                </c:pt>
                <c:pt idx="8">
                  <c:v>0.17407295445384927</c:v>
                </c:pt>
                <c:pt idx="9">
                  <c:v>0.17462532299741601</c:v>
                </c:pt>
                <c:pt idx="10">
                  <c:v>0.1685970336984435</c:v>
                </c:pt>
                <c:pt idx="11">
                  <c:v>0.16874445777476399</c:v>
                </c:pt>
                <c:pt idx="12">
                  <c:v>0.17158662048286205</c:v>
                </c:pt>
                <c:pt idx="13">
                  <c:v>0.17161919425198871</c:v>
                </c:pt>
                <c:pt idx="14">
                  <c:v>0.17761581469648566</c:v>
                </c:pt>
                <c:pt idx="15">
                  <c:v>0.17736124634858813</c:v>
                </c:pt>
                <c:pt idx="16">
                  <c:v>0.17918882978723408</c:v>
                </c:pt>
                <c:pt idx="17">
                  <c:v>0.18324486498961459</c:v>
                </c:pt>
                <c:pt idx="18">
                  <c:v>0.18432335864225102</c:v>
                </c:pt>
                <c:pt idx="19">
                  <c:v>0.18275064379555672</c:v>
                </c:pt>
                <c:pt idx="20">
                  <c:v>0.18124541492253921</c:v>
                </c:pt>
                <c:pt idx="21">
                  <c:v>0.17202488981073374</c:v>
                </c:pt>
              </c:numCache>
            </c:numRef>
          </c:val>
          <c:extLst xmlns:c16r2="http://schemas.microsoft.com/office/drawing/2015/06/chart">
            <c:ext xmlns:c16="http://schemas.microsoft.com/office/drawing/2014/chart" uri="{C3380CC4-5D6E-409C-BE32-E72D297353CC}">
              <c16:uniqueId val="{00000002-B5FE-8745-98E9-542BAE294378}"/>
            </c:ext>
          </c:extLst>
        </c:ser>
        <c:dLbls/>
        <c:marker val="1"/>
        <c:axId val="113985792"/>
        <c:axId val="113983872"/>
      </c:lineChart>
      <c:catAx>
        <c:axId val="113971968"/>
        <c:scaling>
          <c:orientation val="minMax"/>
        </c:scaling>
        <c:axPos val="b"/>
        <c:numFmt formatCode="General" sourceLinked="1"/>
        <c:tickLblPos val="nextTo"/>
        <c:crossAx val="113973504"/>
        <c:crosses val="autoZero"/>
        <c:auto val="1"/>
        <c:lblAlgn val="ctr"/>
        <c:lblOffset val="100"/>
      </c:catAx>
      <c:valAx>
        <c:axId val="113973504"/>
        <c:scaling>
          <c:orientation val="minMax"/>
        </c:scaling>
        <c:axPos val="l"/>
        <c:majorGridlines/>
        <c:title>
          <c:tx>
            <c:rich>
              <a:bodyPr rot="0" vert="horz"/>
              <a:lstStyle/>
              <a:p>
                <a:pPr>
                  <a:defRPr/>
                </a:pPr>
                <a:r>
                  <a:rPr lang="en-US"/>
                  <a:t>Employees</a:t>
                </a:r>
              </a:p>
            </c:rich>
          </c:tx>
          <c:layout>
            <c:manualLayout>
              <c:xMode val="edge"/>
              <c:yMode val="edge"/>
              <c:x val="1.2980992118683359E-2"/>
              <c:y val="7.7959659998308034E-2"/>
            </c:manualLayout>
          </c:layout>
        </c:title>
        <c:numFmt formatCode="#,##0" sourceLinked="0"/>
        <c:tickLblPos val="nextTo"/>
        <c:crossAx val="113971968"/>
        <c:crosses val="autoZero"/>
        <c:crossBetween val="between"/>
      </c:valAx>
      <c:valAx>
        <c:axId val="113983872"/>
        <c:scaling>
          <c:orientation val="minMax"/>
        </c:scaling>
        <c:axPos val="r"/>
        <c:title>
          <c:tx>
            <c:rich>
              <a:bodyPr rot="0" vert="horz"/>
              <a:lstStyle/>
              <a:p>
                <a:pPr>
                  <a:defRPr/>
                </a:pPr>
                <a:r>
                  <a:rPr lang="en-US"/>
                  <a:t>Percentage of employees in overseas companies</a:t>
                </a:r>
              </a:p>
            </c:rich>
          </c:tx>
          <c:layout>
            <c:manualLayout>
              <c:xMode val="edge"/>
              <c:yMode val="edge"/>
              <c:x val="0.77560831287176923"/>
              <c:y val="7.3746013858844814E-2"/>
            </c:manualLayout>
          </c:layout>
        </c:title>
        <c:numFmt formatCode="0%" sourceLinked="0"/>
        <c:tickLblPos val="nextTo"/>
        <c:crossAx val="113985792"/>
        <c:crosses val="max"/>
        <c:crossBetween val="between"/>
      </c:valAx>
      <c:catAx>
        <c:axId val="113985792"/>
        <c:scaling>
          <c:orientation val="minMax"/>
        </c:scaling>
        <c:delete val="1"/>
        <c:axPos val="b"/>
        <c:numFmt formatCode="General" sourceLinked="1"/>
        <c:tickLblPos val="none"/>
        <c:crossAx val="113983872"/>
        <c:crosses val="autoZero"/>
        <c:auto val="1"/>
        <c:lblAlgn val="ctr"/>
        <c:lblOffset val="100"/>
      </c:catAx>
    </c:plotArea>
    <c:legend>
      <c:legendPos val="r"/>
      <c:layout>
        <c:manualLayout>
          <c:xMode val="edge"/>
          <c:yMode val="edge"/>
          <c:x val="0.20302086949053255"/>
          <c:y val="0.17151313896576448"/>
          <c:w val="0.57641328908990674"/>
          <c:h val="7.9260586159364543E-2"/>
        </c:manualLayout>
      </c:layout>
      <c:spPr>
        <a:ln>
          <a:solidFill>
            <a:schemeClr val="tx1"/>
          </a:solidFill>
        </a:ln>
      </c:spPr>
    </c:legend>
    <c:plotVisOnly val="1"/>
    <c:dispBlanksAs val="gap"/>
  </c:chart>
  <c:txPr>
    <a:bodyPr/>
    <a:lstStyle/>
    <a:p>
      <a:pPr>
        <a:defRPr sz="1200">
          <a:solidFill>
            <a:srgbClr val="0070C0"/>
          </a:solidFill>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sz="2000"/>
            </a:pPr>
            <a:r>
              <a:rPr lang="en-US" sz="2000"/>
              <a:t>Overseas Debt as percent of GDP since 1991</a:t>
            </a:r>
          </a:p>
          <a:p>
            <a:pPr>
              <a:defRPr sz="2000"/>
            </a:pPr>
            <a:r>
              <a:rPr lang="en-US" sz="1200" i="1"/>
              <a:t>Note that some data is available only from 2001</a:t>
            </a:r>
            <a:endParaRPr lang="en-US" sz="1400" i="1"/>
          </a:p>
        </c:rich>
      </c:tx>
      <c:layout>
        <c:manualLayout>
          <c:xMode val="edge"/>
          <c:yMode val="edge"/>
          <c:x val="0.24171991930760725"/>
          <c:y val="2.7261462205700131E-2"/>
        </c:manualLayout>
      </c:layout>
    </c:title>
    <c:plotArea>
      <c:layout/>
      <c:areaChart>
        <c:grouping val="standard"/>
        <c:ser>
          <c:idx val="3"/>
          <c:order val="1"/>
          <c:tx>
            <c:strRef>
              <c:f>Debt!$AA$2</c:f>
              <c:strCache>
                <c:ptCount val="1"/>
                <c:pt idx="0">
                  <c:v>Gross Private Debt</c:v>
                </c:pt>
              </c:strCache>
            </c:strRef>
          </c:tx>
          <c:spPr>
            <a:gradFill>
              <a:gsLst>
                <a:gs pos="73000">
                  <a:srgbClr val="FFF200"/>
                </a:gs>
                <a:gs pos="22000">
                  <a:srgbClr val="FF7A00"/>
                </a:gs>
              </a:gsLst>
              <a:lin ang="5400000" scaled="0"/>
            </a:gradFill>
            <a:ln>
              <a:gradFill>
                <a:gsLst>
                  <a:gs pos="19000">
                    <a:srgbClr val="F27300"/>
                  </a:gs>
                  <a:gs pos="51000">
                    <a:srgbClr val="FFBF00"/>
                  </a:gs>
                </a:gsLst>
                <a:lin ang="5400000" scaled="0"/>
              </a:gradFill>
            </a:ln>
          </c:spP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Debt!$AA$3:$AA$15</c:f>
              <c:numCache>
                <c:formatCode>0.0%</c:formatCode>
                <c:ptCount val="13"/>
                <c:pt idx="0">
                  <c:v>0.67764518014742581</c:v>
                </c:pt>
                <c:pt idx="1">
                  <c:v>0.71774106613485711</c:v>
                </c:pt>
                <c:pt idx="2">
                  <c:v>0.81340391713846594</c:v>
                </c:pt>
                <c:pt idx="3">
                  <c:v>0.8478286624455359</c:v>
                </c:pt>
                <c:pt idx="4">
                  <c:v>0.87990042765047582</c:v>
                </c:pt>
                <c:pt idx="5">
                  <c:v>0.84087496305054699</c:v>
                </c:pt>
                <c:pt idx="6">
                  <c:v>0.7641721854304635</c:v>
                </c:pt>
                <c:pt idx="7">
                  <c:v>0.77700652562450645</c:v>
                </c:pt>
                <c:pt idx="8">
                  <c:v>0.79884471963679893</c:v>
                </c:pt>
                <c:pt idx="9">
                  <c:v>0.816371702523494</c:v>
                </c:pt>
                <c:pt idx="10">
                  <c:v>0.91498324377960416</c:v>
                </c:pt>
                <c:pt idx="11">
                  <c:v>0.94763708943821812</c:v>
                </c:pt>
                <c:pt idx="12">
                  <c:v>1.0446599187242884</c:v>
                </c:pt>
              </c:numCache>
            </c:numRef>
          </c:val>
          <c:extLst xmlns:c16r2="http://schemas.microsoft.com/office/drawing/2015/06/chart">
            <c:ext xmlns:c16="http://schemas.microsoft.com/office/drawing/2014/chart" uri="{C3380CC4-5D6E-409C-BE32-E72D297353CC}">
              <c16:uniqueId val="{00000000-6F80-E84B-8BD7-E3DCA35E855C}"/>
            </c:ext>
          </c:extLst>
        </c:ser>
        <c:ser>
          <c:idx val="2"/>
          <c:order val="5"/>
          <c:spPr>
            <a:gradFill>
              <a:gsLst>
                <a:gs pos="21000">
                  <a:srgbClr val="FFF200"/>
                </a:gs>
                <a:gs pos="7000">
                  <a:srgbClr val="C00000"/>
                </a:gs>
              </a:gsLst>
              <a:lin ang="5400000" scaled="0"/>
            </a:gradFill>
            <a:ln w="3175">
              <a:gradFill>
                <a:gsLst>
                  <a:gs pos="0">
                    <a:srgbClr val="FFF200"/>
                  </a:gs>
                  <a:gs pos="45000">
                    <a:srgbClr val="FF7A00"/>
                  </a:gs>
                  <a:gs pos="70000">
                    <a:srgbClr val="FF0300"/>
                  </a:gs>
                  <a:gs pos="100000">
                    <a:srgbClr val="4D0808"/>
                  </a:gs>
                </a:gsLst>
                <a:lin ang="5400000" scaled="0"/>
              </a:gradFill>
            </a:ln>
          </c:spP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Debt!$AH$3:$AH$35</c:f>
              <c:numCache>
                <c:formatCode>General</c:formatCode>
                <c:ptCount val="33"/>
                <c:pt idx="12" formatCode="0.0%">
                  <c:v>1.1171738749488902</c:v>
                </c:pt>
                <c:pt idx="13" formatCode="0.0%">
                  <c:v>1.1127245322891415</c:v>
                </c:pt>
                <c:pt idx="14" formatCode="0.0%">
                  <c:v>1.0693218721565898</c:v>
                </c:pt>
                <c:pt idx="15" formatCode="0.0%">
                  <c:v>1.0802272632904735</c:v>
                </c:pt>
                <c:pt idx="16" formatCode="0.0%">
                  <c:v>1.1062959775878467</c:v>
                </c:pt>
                <c:pt idx="17" formatCode="0.0%">
                  <c:v>1.1715877916004345</c:v>
                </c:pt>
                <c:pt idx="18" formatCode="0.0%">
                  <c:v>1.1924955233599221</c:v>
                </c:pt>
                <c:pt idx="19" formatCode="0.0%">
                  <c:v>1.2459059424769516</c:v>
                </c:pt>
                <c:pt idx="20" formatCode="0.0%">
                  <c:v>1.3820206329260953</c:v>
                </c:pt>
                <c:pt idx="21" formatCode="0.0%">
                  <c:v>1.2807979125816362</c:v>
                </c:pt>
                <c:pt idx="22" formatCode="0.0%">
                  <c:v>1.270180287397586</c:v>
                </c:pt>
                <c:pt idx="23" formatCode="0.0%">
                  <c:v>1.2033845792747331</c:v>
                </c:pt>
                <c:pt idx="24" formatCode="0.0%">
                  <c:v>1.1908096501432257</c:v>
                </c:pt>
                <c:pt idx="25" formatCode="0.0%">
                  <c:v>1.0752213339748187</c:v>
                </c:pt>
                <c:pt idx="26" formatCode="0.0%">
                  <c:v>1.1282729632834718</c:v>
                </c:pt>
                <c:pt idx="27" formatCode="0.0%">
                  <c:v>1.1594070650896844</c:v>
                </c:pt>
                <c:pt idx="28" formatCode="0.0%">
                  <c:v>1.0729971135875198</c:v>
                </c:pt>
                <c:pt idx="29" formatCode="0.0%">
                  <c:v>1.0015096078458339</c:v>
                </c:pt>
                <c:pt idx="30" formatCode="0.0%">
                  <c:v>0.98707916703392129</c:v>
                </c:pt>
                <c:pt idx="31" formatCode="0.0%">
                  <c:v>1.0533233323147109</c:v>
                </c:pt>
                <c:pt idx="32" formatCode="0.0%">
                  <c:v>0.95211128704744452</c:v>
                </c:pt>
              </c:numCache>
            </c:numRef>
          </c:val>
          <c:extLst xmlns:c16r2="http://schemas.microsoft.com/office/drawing/2015/06/chart">
            <c:ext xmlns:c16="http://schemas.microsoft.com/office/drawing/2014/chart" uri="{C3380CC4-5D6E-409C-BE32-E72D297353CC}">
              <c16:uniqueId val="{00000001-6F80-E84B-8BD7-E3DCA35E855C}"/>
            </c:ext>
          </c:extLst>
        </c:ser>
        <c:ser>
          <c:idx val="8"/>
          <c:order val="6"/>
          <c:tx>
            <c:strRef>
              <c:f>Debt!$Z$2</c:f>
              <c:strCache>
                <c:ptCount val="1"/>
                <c:pt idx="0">
                  <c:v>Gross Bank debt</c:v>
                </c:pt>
              </c:strCache>
            </c:strRef>
          </c:tx>
          <c:spPr>
            <a:gradFill>
              <a:gsLst>
                <a:gs pos="73000">
                  <a:srgbClr val="FFF200"/>
                </a:gs>
                <a:gs pos="22000">
                  <a:srgbClr val="FF7A00"/>
                </a:gs>
              </a:gsLst>
              <a:lin ang="5400000" scaled="0"/>
            </a:gradFill>
            <a:ln>
              <a:gradFill>
                <a:gsLst>
                  <a:gs pos="42000">
                    <a:srgbClr val="FFF200"/>
                  </a:gs>
                  <a:gs pos="17000">
                    <a:srgbClr val="FF7A00"/>
                  </a:gs>
                </a:gsLst>
                <a:lin ang="5400000" scaled="0"/>
              </a:gradFill>
            </a:ln>
          </c:spP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Debt!$Z$3:$Z$35</c:f>
              <c:numCache>
                <c:formatCode>General</c:formatCode>
                <c:ptCount val="33"/>
                <c:pt idx="12" formatCode="0.0%">
                  <c:v>1.0446599187242884</c:v>
                </c:pt>
                <c:pt idx="13" formatCode="0.0%">
                  <c:v>1.0639800484803279</c:v>
                </c:pt>
                <c:pt idx="14" formatCode="0.0%">
                  <c:v>1.001227983222494</c:v>
                </c:pt>
                <c:pt idx="15" formatCode="0.0%">
                  <c:v>1.017792141285242</c:v>
                </c:pt>
                <c:pt idx="16" formatCode="0.0%">
                  <c:v>1.0642926002368027</c:v>
                </c:pt>
                <c:pt idx="17" formatCode="0.0%">
                  <c:v>1.1225013348717605</c:v>
                </c:pt>
                <c:pt idx="18" formatCode="0.0%">
                  <c:v>1.146734959652101</c:v>
                </c:pt>
                <c:pt idx="19" formatCode="0.0%">
                  <c:v>1.1889239472232196</c:v>
                </c:pt>
                <c:pt idx="20" formatCode="0.0%">
                  <c:v>1.2310592061497523</c:v>
                </c:pt>
                <c:pt idx="21" formatCode="0.0%">
                  <c:v>1.1984642858980892</c:v>
                </c:pt>
                <c:pt idx="22" formatCode="0.0%">
                  <c:v>1.1877231462265545</c:v>
                </c:pt>
                <c:pt idx="23" formatCode="0.0%">
                  <c:v>1.1132730900129091</c:v>
                </c:pt>
                <c:pt idx="24" formatCode="0.0%">
                  <c:v>1.1117941597046286</c:v>
                </c:pt>
                <c:pt idx="25" formatCode="0.0%">
                  <c:v>0.99994845205826643</c:v>
                </c:pt>
                <c:pt idx="26" formatCode="0.0%">
                  <c:v>1.025524374665183</c:v>
                </c:pt>
                <c:pt idx="27" formatCode="0.0%">
                  <c:v>1.0120231847732437</c:v>
                </c:pt>
                <c:pt idx="28" formatCode="0.0%">
                  <c:v>0.98038124237386237</c:v>
                </c:pt>
                <c:pt idx="29" formatCode="0.0%">
                  <c:v>0.94744914100218702</c:v>
                </c:pt>
                <c:pt idx="30" formatCode="0.0%">
                  <c:v>0.92817479360291455</c:v>
                </c:pt>
                <c:pt idx="31" formatCode="0.0%">
                  <c:v>0.94612722900789281</c:v>
                </c:pt>
                <c:pt idx="32" formatCode="0.0%">
                  <c:v>0.88612189018918452</c:v>
                </c:pt>
              </c:numCache>
            </c:numRef>
          </c:val>
          <c:extLst xmlns:c16r2="http://schemas.microsoft.com/office/drawing/2015/06/chart">
            <c:ext xmlns:c16="http://schemas.microsoft.com/office/drawing/2014/chart" uri="{C3380CC4-5D6E-409C-BE32-E72D297353CC}">
              <c16:uniqueId val="{00000002-6F80-E84B-8BD7-E3DCA35E855C}"/>
            </c:ext>
          </c:extLst>
        </c:ser>
        <c:ser>
          <c:idx val="1"/>
          <c:order val="7"/>
          <c:tx>
            <c:strRef>
              <c:f>Debt!$S$2</c:f>
              <c:strCache>
                <c:ptCount val="1"/>
                <c:pt idx="0">
                  <c:v>Gross other Corporate debt</c:v>
                </c:pt>
              </c:strCache>
            </c:strRef>
          </c:tx>
          <c:spPr>
            <a:gradFill>
              <a:gsLst>
                <a:gs pos="86000">
                  <a:srgbClr val="FFF200"/>
                </a:gs>
                <a:gs pos="24000">
                  <a:srgbClr val="FF7A00"/>
                </a:gs>
              </a:gsLst>
              <a:lin ang="5400000" scaled="0"/>
            </a:gradFill>
            <a:ln>
              <a:gradFill>
                <a:gsLst>
                  <a:gs pos="20000">
                    <a:srgbClr val="F27300"/>
                  </a:gs>
                  <a:gs pos="59000">
                    <a:srgbClr val="FFBF00"/>
                  </a:gs>
                </a:gsLst>
                <a:lin ang="5400000" scaled="0"/>
              </a:gradFill>
            </a:ln>
          </c:spP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Debt!$S$3:$S$35</c:f>
              <c:numCache>
                <c:formatCode>General</c:formatCode>
                <c:ptCount val="33"/>
                <c:pt idx="12" formatCode="0.0%">
                  <c:v>0.44589824681447615</c:v>
                </c:pt>
                <c:pt idx="13" formatCode="0.0%">
                  <c:v>0.4084545341537697</c:v>
                </c:pt>
                <c:pt idx="14" formatCode="0.0%">
                  <c:v>0.4002707481080921</c:v>
                </c:pt>
                <c:pt idx="15" formatCode="0.0%">
                  <c:v>0.35856251124551913</c:v>
                </c:pt>
                <c:pt idx="16" formatCode="0.0%">
                  <c:v>0.37239500773167533</c:v>
                </c:pt>
                <c:pt idx="17" formatCode="0.0%">
                  <c:v>0.39377796326187436</c:v>
                </c:pt>
                <c:pt idx="18" formatCode="0.0%">
                  <c:v>0.40703704565010113</c:v>
                </c:pt>
                <c:pt idx="19" formatCode="0.0%">
                  <c:v>0.39994000203564539</c:v>
                </c:pt>
                <c:pt idx="20" formatCode="0.0%">
                  <c:v>0.4293897764590352</c:v>
                </c:pt>
                <c:pt idx="21" formatCode="0.0%">
                  <c:v>0.3877883967124191</c:v>
                </c:pt>
                <c:pt idx="22" formatCode="0.0%">
                  <c:v>0.37150219826695924</c:v>
                </c:pt>
                <c:pt idx="23" formatCode="0.0%">
                  <c:v>0.33831709893205042</c:v>
                </c:pt>
                <c:pt idx="24" formatCode="0.0%">
                  <c:v>0.33011324710675027</c:v>
                </c:pt>
                <c:pt idx="25" formatCode="0.0%">
                  <c:v>0.313828164936231</c:v>
                </c:pt>
                <c:pt idx="26" formatCode="0.0%">
                  <c:v>0.30255903078254426</c:v>
                </c:pt>
                <c:pt idx="27" formatCode="0.0%">
                  <c:v>0.29497141066812876</c:v>
                </c:pt>
                <c:pt idx="28" formatCode="0.0%">
                  <c:v>0.28616033413081382</c:v>
                </c:pt>
                <c:pt idx="29" formatCode="0.0%">
                  <c:v>0.28012682081401913</c:v>
                </c:pt>
                <c:pt idx="30" formatCode="0.0%">
                  <c:v>0.26581071861115735</c:v>
                </c:pt>
                <c:pt idx="31" formatCode="0.0%">
                  <c:v>0.26545296280176689</c:v>
                </c:pt>
                <c:pt idx="32" formatCode="0.0%">
                  <c:v>0.25552591521774431</c:v>
                </c:pt>
              </c:numCache>
            </c:numRef>
          </c:val>
          <c:extLst xmlns:c16r2="http://schemas.microsoft.com/office/drawing/2015/06/chart">
            <c:ext xmlns:c16="http://schemas.microsoft.com/office/drawing/2014/chart" uri="{C3380CC4-5D6E-409C-BE32-E72D297353CC}">
              <c16:uniqueId val="{00000003-6F80-E84B-8BD7-E3DCA35E855C}"/>
            </c:ext>
          </c:extLst>
        </c:ser>
        <c:ser>
          <c:idx val="4"/>
          <c:order val="8"/>
          <c:tx>
            <c:strRef>
              <c:f>Debt!$T$2</c:f>
              <c:strCache>
                <c:ptCount val="1"/>
                <c:pt idx="0">
                  <c:v>Gross Government Debt</c:v>
                </c:pt>
              </c:strCache>
            </c:strRef>
          </c:tx>
          <c:spPr>
            <a:solidFill>
              <a:srgbClr val="FF0000"/>
            </a:solidFill>
          </c:spP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Debt!$T$3:$T$35</c:f>
              <c:numCache>
                <c:formatCode>0.0%</c:formatCode>
                <c:ptCount val="33"/>
                <c:pt idx="0">
                  <c:v>0.24928354506180764</c:v>
                </c:pt>
                <c:pt idx="1">
                  <c:v>0.2700506656605402</c:v>
                </c:pt>
                <c:pt idx="2">
                  <c:v>0.2653197945538377</c:v>
                </c:pt>
                <c:pt idx="3">
                  <c:v>0.30305264127844994</c:v>
                </c:pt>
                <c:pt idx="4">
                  <c:v>0.30031275930299367</c:v>
                </c:pt>
                <c:pt idx="5">
                  <c:v>0.31088383091930244</c:v>
                </c:pt>
                <c:pt idx="6">
                  <c:v>0.25865342163355409</c:v>
                </c:pt>
                <c:pt idx="7">
                  <c:v>0.22769026144062515</c:v>
                </c:pt>
                <c:pt idx="8">
                  <c:v>0.20424130325120426</c:v>
                </c:pt>
                <c:pt idx="9">
                  <c:v>0.19293040118303681</c:v>
                </c:pt>
                <c:pt idx="10">
                  <c:v>0.16330294123153538</c:v>
                </c:pt>
                <c:pt idx="11">
                  <c:v>0.15670897031679168</c:v>
                </c:pt>
                <c:pt idx="12">
                  <c:v>0.13898647351863749</c:v>
                </c:pt>
                <c:pt idx="13">
                  <c:v>0.14697153334576421</c:v>
                </c:pt>
                <c:pt idx="14">
                  <c:v>0.12506195397282166</c:v>
                </c:pt>
                <c:pt idx="15">
                  <c:v>0.1239083196080331</c:v>
                </c:pt>
                <c:pt idx="16">
                  <c:v>0.10544840481628374</c:v>
                </c:pt>
                <c:pt idx="17">
                  <c:v>0.10257338726010666</c:v>
                </c:pt>
                <c:pt idx="18">
                  <c:v>8.8730494639659568E-2</c:v>
                </c:pt>
                <c:pt idx="19">
                  <c:v>9.4919993785925125E-2</c:v>
                </c:pt>
                <c:pt idx="20">
                  <c:v>0.10048256127049827</c:v>
                </c:pt>
                <c:pt idx="21">
                  <c:v>0.12142125605356473</c:v>
                </c:pt>
                <c:pt idx="22">
                  <c:v>0.17080583450541456</c:v>
                </c:pt>
                <c:pt idx="23">
                  <c:v>0.20070883699096354</c:v>
                </c:pt>
                <c:pt idx="24">
                  <c:v>0.25363581606426072</c:v>
                </c:pt>
                <c:pt idx="25">
                  <c:v>0.21099861250123506</c:v>
                </c:pt>
                <c:pt idx="26">
                  <c:v>0.23199818683809295</c:v>
                </c:pt>
                <c:pt idx="27">
                  <c:v>0.22548366883371188</c:v>
                </c:pt>
                <c:pt idx="28">
                  <c:v>0.20430860652262872</c:v>
                </c:pt>
                <c:pt idx="29">
                  <c:v>0.19008679385427987</c:v>
                </c:pt>
                <c:pt idx="30">
                  <c:v>0.17024943932464331</c:v>
                </c:pt>
                <c:pt idx="31">
                  <c:v>0.16261841483854836</c:v>
                </c:pt>
                <c:pt idx="32">
                  <c:v>0.17382781992422827</c:v>
                </c:pt>
              </c:numCache>
            </c:numRef>
          </c:val>
          <c:extLst xmlns:c16r2="http://schemas.microsoft.com/office/drawing/2015/06/chart">
            <c:ext xmlns:c16="http://schemas.microsoft.com/office/drawing/2014/chart" uri="{C3380CC4-5D6E-409C-BE32-E72D297353CC}">
              <c16:uniqueId val="{00000004-6F80-E84B-8BD7-E3DCA35E855C}"/>
            </c:ext>
          </c:extLst>
        </c:ser>
        <c:dLbls/>
        <c:axId val="118188288"/>
        <c:axId val="118214656"/>
      </c:areaChart>
      <c:lineChart>
        <c:grouping val="standard"/>
        <c:ser>
          <c:idx val="7"/>
          <c:order val="0"/>
          <c:spPr>
            <a:ln>
              <a:solidFill>
                <a:schemeClr val="accent3">
                  <a:lumMod val="75000"/>
                </a:schemeClr>
              </a:solidFill>
              <a:prstDash val="sysDash"/>
            </a:ln>
          </c:spPr>
          <c:marker>
            <c:symbol val="none"/>
          </c:marke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Debt!$AK$3:$AK$35</c:f>
              <c:numCache>
                <c:formatCode>General</c:formatCode>
                <c:ptCount val="33"/>
                <c:pt idx="22" formatCode="0.0%">
                  <c:v>0.77229495136272885</c:v>
                </c:pt>
                <c:pt idx="23" formatCode="0.0%">
                  <c:v>0.75018894495951172</c:v>
                </c:pt>
                <c:pt idx="24" formatCode="0.0%">
                  <c:v>0.71856507685446169</c:v>
                </c:pt>
                <c:pt idx="25" formatCode="0.0%">
                  <c:v>0.62562877749760526</c:v>
                </c:pt>
                <c:pt idx="26" formatCode="0.0%">
                  <c:v>0.59574731116330815</c:v>
                </c:pt>
                <c:pt idx="27" formatCode="0.0%">
                  <c:v>0.56585337197462204</c:v>
                </c:pt>
                <c:pt idx="28" formatCode="0.0%">
                  <c:v>0.54852896181309452</c:v>
                </c:pt>
                <c:pt idx="29" formatCode="0.0%">
                  <c:v>0.521629688725052</c:v>
                </c:pt>
                <c:pt idx="30" formatCode="0.0%">
                  <c:v>0.50213987013877348</c:v>
                </c:pt>
                <c:pt idx="31" formatCode="0.0%">
                  <c:v>0.44359147690968531</c:v>
                </c:pt>
                <c:pt idx="32" formatCode="0.0%">
                  <c:v>0.47919033895138535</c:v>
                </c:pt>
              </c:numCache>
            </c:numRef>
          </c:val>
          <c:extLst xmlns:c16r2="http://schemas.microsoft.com/office/drawing/2015/06/chart">
            <c:ext xmlns:c16="http://schemas.microsoft.com/office/drawing/2014/chart" uri="{C3380CC4-5D6E-409C-BE32-E72D297353CC}">
              <c16:uniqueId val="{00000005-6F80-E84B-8BD7-E3DCA35E855C}"/>
            </c:ext>
          </c:extLst>
        </c:ser>
        <c:ser>
          <c:idx val="0"/>
          <c:order val="2"/>
          <c:tx>
            <c:strRef>
              <c:f>Debt!$P$2</c:f>
              <c:strCache>
                <c:ptCount val="1"/>
                <c:pt idx="0">
                  <c:v>Net Total Debt</c:v>
                </c:pt>
              </c:strCache>
            </c:strRef>
          </c:tx>
          <c:spPr>
            <a:ln w="28575">
              <a:solidFill>
                <a:schemeClr val="tx1"/>
              </a:solidFill>
              <a:prstDash val="sysDash"/>
            </a:ln>
            <a:effectLst/>
          </c:spPr>
          <c:marker>
            <c:symbol val="none"/>
          </c:marke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Debt!$P$3:$P$35</c:f>
              <c:numCache>
                <c:formatCode>General</c:formatCode>
                <c:ptCount val="33"/>
                <c:pt idx="3" formatCode="0.0%">
                  <c:v>0.62866771097976759</c:v>
                </c:pt>
                <c:pt idx="4" formatCode="0.0%">
                  <c:v>0.68586200293610777</c:v>
                </c:pt>
                <c:pt idx="5" formatCode="0.0%">
                  <c:v>0.63166420336979034</c:v>
                </c:pt>
                <c:pt idx="6" formatCode="0.0%">
                  <c:v>0.58557395143487867</c:v>
                </c:pt>
                <c:pt idx="7" formatCode="0.0%">
                  <c:v>0.57202086537262553</c:v>
                </c:pt>
                <c:pt idx="8" formatCode="0.0%">
                  <c:v>0.59944016379659948</c:v>
                </c:pt>
                <c:pt idx="9" formatCode="0.0%">
                  <c:v>0.62974765062252569</c:v>
                </c:pt>
                <c:pt idx="10" formatCode="0.0%">
                  <c:v>0.6968809091419691</c:v>
                </c:pt>
                <c:pt idx="11" formatCode="0.0%">
                  <c:v>0.70798117090144752</c:v>
                </c:pt>
                <c:pt idx="12" formatCode="0.0%">
                  <c:v>0.63584475838416565</c:v>
                </c:pt>
                <c:pt idx="13" formatCode="0.0%">
                  <c:v>0.60929827832680739</c:v>
                </c:pt>
                <c:pt idx="14" formatCode="0.0%">
                  <c:v>0.55051375563133853</c:v>
                </c:pt>
                <c:pt idx="15" formatCode="0.0%">
                  <c:v>0.61109188800155023</c:v>
                </c:pt>
                <c:pt idx="16" formatCode="0.0%">
                  <c:v>0.64922780297491589</c:v>
                </c:pt>
                <c:pt idx="17" formatCode="0.0%">
                  <c:v>0.71687216531542852</c:v>
                </c:pt>
                <c:pt idx="18" formatCode="0.0%">
                  <c:v>0.74311643915257797</c:v>
                </c:pt>
                <c:pt idx="19" formatCode="0.0%">
                  <c:v>0.75334943992971681</c:v>
                </c:pt>
                <c:pt idx="20" formatCode="0.0%">
                  <c:v>0.838653474546741</c:v>
                </c:pt>
                <c:pt idx="21" formatCode="0.0%">
                  <c:v>0.79989398220342045</c:v>
                </c:pt>
                <c:pt idx="22" formatCode="0.0%">
                  <c:v>0.66561753105605348</c:v>
                </c:pt>
                <c:pt idx="23" formatCode="0.0%">
                  <c:v>0.66174392676915872</c:v>
                </c:pt>
                <c:pt idx="24" formatCode="0.0%">
                  <c:v>0.65624008570548409</c:v>
                </c:pt>
                <c:pt idx="25" formatCode="0.0%">
                  <c:v>0.5886689032745831</c:v>
                </c:pt>
                <c:pt idx="26" formatCode="0.0%">
                  <c:v>0.56998804961470317</c:v>
                </c:pt>
                <c:pt idx="27" formatCode="0.0%">
                  <c:v>0.54939296624109035</c:v>
                </c:pt>
                <c:pt idx="28" formatCode="0.0%">
                  <c:v>0.53117362342454599</c:v>
                </c:pt>
                <c:pt idx="29" formatCode="0.0%">
                  <c:v>0.50993452634764302</c:v>
                </c:pt>
                <c:pt idx="30" formatCode="0.0%">
                  <c:v>0.49449118099286066</c:v>
                </c:pt>
                <c:pt idx="31" formatCode="0.0%">
                  <c:v>0.44060351825957583</c:v>
                </c:pt>
                <c:pt idx="32" formatCode="0.0%">
                  <c:v>0.47747215220500638</c:v>
                </c:pt>
              </c:numCache>
            </c:numRef>
          </c:val>
          <c:extLst xmlns:c16r2="http://schemas.microsoft.com/office/drawing/2015/06/chart">
            <c:ext xmlns:c16="http://schemas.microsoft.com/office/drawing/2014/chart" uri="{C3380CC4-5D6E-409C-BE32-E72D297353CC}">
              <c16:uniqueId val="{00000006-6F80-E84B-8BD7-E3DCA35E855C}"/>
            </c:ext>
          </c:extLst>
        </c:ser>
        <c:ser>
          <c:idx val="5"/>
          <c:order val="3"/>
          <c:tx>
            <c:strRef>
              <c:f>Debt!$U$2</c:f>
              <c:strCache>
                <c:ptCount val="1"/>
                <c:pt idx="0">
                  <c:v>Net Private Debt</c:v>
                </c:pt>
              </c:strCache>
            </c:strRef>
          </c:tx>
          <c:spPr>
            <a:ln w="38100">
              <a:solidFill>
                <a:srgbClr val="00B0F0"/>
              </a:solidFill>
              <a:prstDash val="sysDot"/>
            </a:ln>
          </c:spPr>
          <c:marker>
            <c:symbol val="none"/>
          </c:marke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Debt!$U$3:$U$35</c:f>
              <c:numCache>
                <c:formatCode>General</c:formatCode>
                <c:ptCount val="33"/>
                <c:pt idx="12" formatCode="0.0%">
                  <c:v>0.57320237985964495</c:v>
                </c:pt>
                <c:pt idx="13" formatCode="0.0%">
                  <c:v>0.52626017776120315</c:v>
                </c:pt>
                <c:pt idx="14" formatCode="0.0%">
                  <c:v>0.49793240174284858</c:v>
                </c:pt>
                <c:pt idx="15" formatCode="0.0%">
                  <c:v>0.56588836140676257</c:v>
                </c:pt>
                <c:pt idx="16" formatCode="0.0%">
                  <c:v>0.61195401108961633</c:v>
                </c:pt>
                <c:pt idx="17" formatCode="0.0%">
                  <c:v>0.72689444386480673</c:v>
                </c:pt>
                <c:pt idx="18" formatCode="0.0%">
                  <c:v>0.79208041673449481</c:v>
                </c:pt>
                <c:pt idx="19" formatCode="0.0%">
                  <c:v>0.81523305459279061</c:v>
                </c:pt>
                <c:pt idx="20" formatCode="0.0%">
                  <c:v>0.87714750324699331</c:v>
                </c:pt>
                <c:pt idx="21" formatCode="0.0%">
                  <c:v>0.84306278209225582</c:v>
                </c:pt>
                <c:pt idx="22" formatCode="0.0%">
                  <c:v>0.69027549645424968</c:v>
                </c:pt>
                <c:pt idx="23" formatCode="0.0%">
                  <c:v>0.63380823846966339</c:v>
                </c:pt>
                <c:pt idx="24" formatCode="0.0%">
                  <c:v>0.58744120392295696</c:v>
                </c:pt>
                <c:pt idx="25" formatCode="0.0%">
                  <c:v>0.53825072059726875</c:v>
                </c:pt>
                <c:pt idx="26" formatCode="0.0%">
                  <c:v>0.51831293526187827</c:v>
                </c:pt>
                <c:pt idx="27" formatCode="0.0%">
                  <c:v>0.50059136837158302</c:v>
                </c:pt>
                <c:pt idx="28" formatCode="0.0%">
                  <c:v>0.50985914454549153</c:v>
                </c:pt>
                <c:pt idx="29" formatCode="0.0%">
                  <c:v>0.49692920317464701</c:v>
                </c:pt>
                <c:pt idx="30" formatCode="0.0%">
                  <c:v>0.47823730849712875</c:v>
                </c:pt>
                <c:pt idx="31" formatCode="0.0%">
                  <c:v>0.49162414690385137</c:v>
                </c:pt>
                <c:pt idx="32" formatCode="0.0%">
                  <c:v>0.44727065575929464</c:v>
                </c:pt>
              </c:numCache>
            </c:numRef>
          </c:val>
          <c:extLst xmlns:c16r2="http://schemas.microsoft.com/office/drawing/2015/06/chart">
            <c:ext xmlns:c16="http://schemas.microsoft.com/office/drawing/2014/chart" uri="{C3380CC4-5D6E-409C-BE32-E72D297353CC}">
              <c16:uniqueId val="{00000007-6F80-E84B-8BD7-E3DCA35E855C}"/>
            </c:ext>
          </c:extLst>
        </c:ser>
        <c:ser>
          <c:idx val="6"/>
          <c:order val="4"/>
          <c:tx>
            <c:strRef>
              <c:f>Debt!$X$2</c:f>
              <c:strCache>
                <c:ptCount val="1"/>
                <c:pt idx="0">
                  <c:v>Net Government Debt</c:v>
                </c:pt>
              </c:strCache>
            </c:strRef>
          </c:tx>
          <c:spPr>
            <a:ln w="38100">
              <a:solidFill>
                <a:srgbClr val="FF8989"/>
              </a:solidFill>
              <a:prstDash val="sysDot"/>
            </a:ln>
          </c:spPr>
          <c:marker>
            <c:symbol val="none"/>
          </c:marker>
          <c:cat>
            <c:numRef>
              <c:f>Debt!$A$3:$A$35</c:f>
              <c:numCache>
                <c:formatCode>General</c:formatCode>
                <c:ptCount val="3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numCache>
            </c:numRef>
          </c:cat>
          <c:val>
            <c:numRef>
              <c:f>Debt!$X$3:$X$35</c:f>
              <c:numCache>
                <c:formatCode>General</c:formatCode>
                <c:ptCount val="33"/>
                <c:pt idx="12" formatCode="0.0%">
                  <c:v>6.2642378524520398E-2</c:v>
                </c:pt>
                <c:pt idx="13" formatCode="0.0%">
                  <c:v>8.3038100565603859E-2</c:v>
                </c:pt>
                <c:pt idx="14" formatCode="0.0%">
                  <c:v>5.2581353888490251E-2</c:v>
                </c:pt>
                <c:pt idx="15" formatCode="0.0%">
                  <c:v>4.5210446914229568E-2</c:v>
                </c:pt>
                <c:pt idx="16" formatCode="0.0%">
                  <c:v>3.7273791885299473E-2</c:v>
                </c:pt>
                <c:pt idx="17" formatCode="0.0%">
                  <c:v>-1.0016141207951541E-2</c:v>
                </c:pt>
                <c:pt idx="18" formatCode="0.0%">
                  <c:v>-4.8963977581916715E-2</c:v>
                </c:pt>
                <c:pt idx="19" formatCode="0.0%">
                  <c:v>-6.1888971624177037E-2</c:v>
                </c:pt>
                <c:pt idx="20" formatCode="0.0%">
                  <c:v>-3.8499308364043382E-2</c:v>
                </c:pt>
                <c:pt idx="21" formatCode="0.0%">
                  <c:v>-4.3173946383815297E-2</c:v>
                </c:pt>
                <c:pt idx="22" formatCode="0.0%">
                  <c:v>-2.4657965398196147E-2</c:v>
                </c:pt>
                <c:pt idx="23" formatCode="0.0%">
                  <c:v>2.7926299730078628E-2</c:v>
                </c:pt>
                <c:pt idx="24" formatCode="0.0%">
                  <c:v>6.8798881782526938E-2</c:v>
                </c:pt>
                <c:pt idx="25" formatCode="0.0%">
                  <c:v>5.0418182677314176E-2</c:v>
                </c:pt>
                <c:pt idx="26" formatCode="0.0%">
                  <c:v>5.1670993530308656E-2</c:v>
                </c:pt>
                <c:pt idx="27" formatCode="0.0%">
                  <c:v>4.8805514216339003E-2</c:v>
                </c:pt>
                <c:pt idx="28" formatCode="0.0%">
                  <c:v>2.1310792528504718E-2</c:v>
                </c:pt>
                <c:pt idx="29" formatCode="0.0%">
                  <c:v>1.3008761915241879E-2</c:v>
                </c:pt>
                <c:pt idx="30" formatCode="0.0%">
                  <c:v>1.6253872495731687E-2</c:v>
                </c:pt>
                <c:pt idx="31" formatCode="0.0%">
                  <c:v>-5.101754191013283E-2</c:v>
                </c:pt>
                <c:pt idx="32" formatCode="0.0%">
                  <c:v>3.0201496445711736E-2</c:v>
                </c:pt>
              </c:numCache>
            </c:numRef>
          </c:val>
          <c:extLst xmlns:c16r2="http://schemas.microsoft.com/office/drawing/2015/06/chart">
            <c:ext xmlns:c16="http://schemas.microsoft.com/office/drawing/2014/chart" uri="{C3380CC4-5D6E-409C-BE32-E72D297353CC}">
              <c16:uniqueId val="{00000008-6F80-E84B-8BD7-E3DCA35E855C}"/>
            </c:ext>
          </c:extLst>
        </c:ser>
        <c:dLbls/>
        <c:marker val="1"/>
        <c:axId val="118188288"/>
        <c:axId val="118214656"/>
      </c:lineChart>
      <c:catAx>
        <c:axId val="118188288"/>
        <c:scaling>
          <c:orientation val="minMax"/>
        </c:scaling>
        <c:axPos val="b"/>
        <c:numFmt formatCode="General" sourceLinked="1"/>
        <c:tickLblPos val="low"/>
        <c:txPr>
          <a:bodyPr rot="-2700000"/>
          <a:lstStyle/>
          <a:p>
            <a:pPr>
              <a:defRPr sz="1200"/>
            </a:pPr>
            <a:endParaRPr lang="en-US"/>
          </a:p>
        </c:txPr>
        <c:crossAx val="118214656"/>
        <c:crosses val="autoZero"/>
        <c:auto val="1"/>
        <c:lblAlgn val="ctr"/>
        <c:lblOffset val="100"/>
      </c:catAx>
      <c:valAx>
        <c:axId val="118214656"/>
        <c:scaling>
          <c:orientation val="minMax"/>
          <c:max val="1.4"/>
          <c:min val="-0.1"/>
        </c:scaling>
        <c:axPos val="l"/>
        <c:majorGridlines/>
        <c:numFmt formatCode="0%" sourceLinked="0"/>
        <c:tickLblPos val="nextTo"/>
        <c:txPr>
          <a:bodyPr/>
          <a:lstStyle/>
          <a:p>
            <a:pPr>
              <a:defRPr sz="1200"/>
            </a:pPr>
            <a:endParaRPr lang="en-US"/>
          </a:p>
        </c:txPr>
        <c:crossAx val="118188288"/>
        <c:crosses val="autoZero"/>
        <c:crossBetween val="between"/>
        <c:majorUnit val="0.1"/>
      </c:valAx>
    </c:plotArea>
    <c:legend>
      <c:legendPos val="b"/>
      <c:legendEntry>
        <c:idx val="0"/>
        <c:delete val="1"/>
      </c:legendEntry>
      <c:legendEntry>
        <c:idx val="1"/>
        <c:delete val="1"/>
      </c:legendEntry>
      <c:legendEntry>
        <c:idx val="2"/>
        <c:delete val="1"/>
      </c:legendEntry>
      <c:legendEntry>
        <c:idx val="3"/>
        <c:delete val="1"/>
      </c:legendEntry>
      <c:legendEntry>
        <c:idx val="4"/>
        <c:delete val="1"/>
      </c:legendEntry>
      <c:legendEntry>
        <c:idx val="5"/>
        <c:delete val="1"/>
      </c:legendEntry>
      <c:txPr>
        <a:bodyPr/>
        <a:lstStyle/>
        <a:p>
          <a:pPr>
            <a:defRPr sz="1200"/>
          </a:pPr>
          <a:endParaRPr lang="en-US"/>
        </a:p>
      </c:txPr>
    </c:legend>
    <c:plotVisOnly val="1"/>
    <c:dispBlanksAs val="gap"/>
  </c:chart>
  <c:txPr>
    <a:bodyPr/>
    <a:lstStyle/>
    <a:p>
      <a:pPr>
        <a:defRPr>
          <a:solidFill>
            <a:srgbClr val="0070C0"/>
          </a:solidFill>
        </a:defRPr>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solidFill>
                  <a:srgbClr val="0070C0"/>
                </a:solidFill>
              </a:defRPr>
            </a:pPr>
            <a:r>
              <a:rPr lang="en-US" dirty="0">
                <a:solidFill>
                  <a:srgbClr val="0070C0"/>
                </a:solidFill>
              </a:rPr>
              <a:t>Overseas ownership of shares listed </a:t>
            </a:r>
          </a:p>
          <a:p>
            <a:pPr>
              <a:defRPr>
                <a:solidFill>
                  <a:srgbClr val="0070C0"/>
                </a:solidFill>
              </a:defRPr>
            </a:pPr>
            <a:r>
              <a:rPr lang="en-US" dirty="0">
                <a:solidFill>
                  <a:srgbClr val="0070C0"/>
                </a:solidFill>
              </a:rPr>
              <a:t>on the New Zealand</a:t>
            </a:r>
            <a:r>
              <a:rPr lang="en-US" baseline="0" dirty="0">
                <a:solidFill>
                  <a:srgbClr val="0070C0"/>
                </a:solidFill>
              </a:rPr>
              <a:t> share market</a:t>
            </a:r>
            <a:endParaRPr lang="en-US" dirty="0">
              <a:solidFill>
                <a:srgbClr val="0070C0"/>
              </a:solidFill>
            </a:endParaRPr>
          </a:p>
        </c:rich>
      </c:tx>
      <c:layout/>
    </c:title>
    <c:plotArea>
      <c:layout/>
      <c:lineChart>
        <c:grouping val="standard"/>
        <c:ser>
          <c:idx val="0"/>
          <c:order val="0"/>
          <c:tx>
            <c:strRef>
              <c:f>Sharemarket!$A$33</c:f>
              <c:strCache>
                <c:ptCount val="1"/>
                <c:pt idx="0">
                  <c:v>Overseas ownership shares listed on the NZ Sharemarket</c:v>
                </c:pt>
              </c:strCache>
            </c:strRef>
          </c:tx>
          <c:spPr>
            <a:ln>
              <a:solidFill>
                <a:srgbClr val="FF0000"/>
              </a:solidFill>
            </a:ln>
          </c:spPr>
          <c:marker>
            <c:symbol val="none"/>
          </c:marker>
          <c:cat>
            <c:numRef>
              <c:f>Sharemarket!$B$32:$BC$32</c:f>
              <c:numCache>
                <c:formatCode>mmm\-yy</c:formatCode>
                <c:ptCount val="54"/>
                <c:pt idx="0">
                  <c:v>31472</c:v>
                </c:pt>
                <c:pt idx="1">
                  <c:v>31747</c:v>
                </c:pt>
                <c:pt idx="2">
                  <c:v>31929</c:v>
                </c:pt>
                <c:pt idx="3">
                  <c:v>32843</c:v>
                </c:pt>
                <c:pt idx="4">
                  <c:v>33298</c:v>
                </c:pt>
                <c:pt idx="5">
                  <c:v>33451</c:v>
                </c:pt>
                <c:pt idx="6">
                  <c:v>33664</c:v>
                </c:pt>
                <c:pt idx="7">
                  <c:v>33939</c:v>
                </c:pt>
                <c:pt idx="8">
                  <c:v>34029</c:v>
                </c:pt>
                <c:pt idx="9">
                  <c:v>34213</c:v>
                </c:pt>
                <c:pt idx="10">
                  <c:v>34639</c:v>
                </c:pt>
                <c:pt idx="11">
                  <c:v>34820</c:v>
                </c:pt>
                <c:pt idx="12">
                  <c:v>34912</c:v>
                </c:pt>
                <c:pt idx="13">
                  <c:v>35125</c:v>
                </c:pt>
                <c:pt idx="14">
                  <c:v>35247</c:v>
                </c:pt>
                <c:pt idx="15">
                  <c:v>35643</c:v>
                </c:pt>
                <c:pt idx="16">
                  <c:v>35765</c:v>
                </c:pt>
                <c:pt idx="17">
                  <c:v>35977</c:v>
                </c:pt>
                <c:pt idx="18">
                  <c:v>36130</c:v>
                </c:pt>
                <c:pt idx="19">
                  <c:v>36495</c:v>
                </c:pt>
                <c:pt idx="20">
                  <c:v>36861</c:v>
                </c:pt>
                <c:pt idx="21">
                  <c:v>37226</c:v>
                </c:pt>
                <c:pt idx="22">
                  <c:v>37681</c:v>
                </c:pt>
                <c:pt idx="23">
                  <c:v>38047</c:v>
                </c:pt>
                <c:pt idx="24">
                  <c:v>38412</c:v>
                </c:pt>
                <c:pt idx="25">
                  <c:v>38777</c:v>
                </c:pt>
                <c:pt idx="26">
                  <c:v>39142</c:v>
                </c:pt>
                <c:pt idx="27">
                  <c:v>39508</c:v>
                </c:pt>
                <c:pt idx="28">
                  <c:v>39873</c:v>
                </c:pt>
                <c:pt idx="29">
                  <c:v>39965</c:v>
                </c:pt>
                <c:pt idx="30">
                  <c:v>40238</c:v>
                </c:pt>
                <c:pt idx="31">
                  <c:v>40330</c:v>
                </c:pt>
                <c:pt idx="32">
                  <c:v>40603</c:v>
                </c:pt>
                <c:pt idx="33">
                  <c:v>40695</c:v>
                </c:pt>
                <c:pt idx="34">
                  <c:v>40969</c:v>
                </c:pt>
                <c:pt idx="35">
                  <c:v>41061</c:v>
                </c:pt>
                <c:pt idx="36">
                  <c:v>41334</c:v>
                </c:pt>
                <c:pt idx="37">
                  <c:v>41426</c:v>
                </c:pt>
                <c:pt idx="38">
                  <c:v>41699</c:v>
                </c:pt>
                <c:pt idx="39">
                  <c:v>41791</c:v>
                </c:pt>
                <c:pt idx="40">
                  <c:v>42064</c:v>
                </c:pt>
                <c:pt idx="41">
                  <c:v>42248</c:v>
                </c:pt>
                <c:pt idx="42">
                  <c:v>42430</c:v>
                </c:pt>
                <c:pt idx="43">
                  <c:v>42614</c:v>
                </c:pt>
                <c:pt idx="44">
                  <c:v>42795</c:v>
                </c:pt>
                <c:pt idx="45">
                  <c:v>42979</c:v>
                </c:pt>
                <c:pt idx="46">
                  <c:v>43160</c:v>
                </c:pt>
                <c:pt idx="47">
                  <c:v>43344</c:v>
                </c:pt>
                <c:pt idx="48">
                  <c:v>43525</c:v>
                </c:pt>
                <c:pt idx="49">
                  <c:v>43709</c:v>
                </c:pt>
                <c:pt idx="50">
                  <c:v>43891</c:v>
                </c:pt>
                <c:pt idx="51">
                  <c:v>44075</c:v>
                </c:pt>
                <c:pt idx="52">
                  <c:v>44256</c:v>
                </c:pt>
                <c:pt idx="53">
                  <c:v>44440</c:v>
                </c:pt>
              </c:numCache>
            </c:numRef>
          </c:cat>
          <c:val>
            <c:numRef>
              <c:f>Sharemarket!$B$33:$BC$33</c:f>
              <c:numCache>
                <c:formatCode>0%</c:formatCode>
                <c:ptCount val="54"/>
                <c:pt idx="1">
                  <c:v>0.05</c:v>
                </c:pt>
                <c:pt idx="2">
                  <c:v>0.1</c:v>
                </c:pt>
                <c:pt idx="3">
                  <c:v>0.19</c:v>
                </c:pt>
                <c:pt idx="4">
                  <c:v>0.23</c:v>
                </c:pt>
                <c:pt idx="5">
                  <c:v>0.42000000000000004</c:v>
                </c:pt>
                <c:pt idx="6">
                  <c:v>0.43000000000000005</c:v>
                </c:pt>
                <c:pt idx="7">
                  <c:v>0.44</c:v>
                </c:pt>
                <c:pt idx="8">
                  <c:v>0.44</c:v>
                </c:pt>
                <c:pt idx="9">
                  <c:v>0.43000000000000005</c:v>
                </c:pt>
                <c:pt idx="10">
                  <c:v>0.51</c:v>
                </c:pt>
                <c:pt idx="11">
                  <c:v>0.54</c:v>
                </c:pt>
                <c:pt idx="12">
                  <c:v>0.56000000000000005</c:v>
                </c:pt>
                <c:pt idx="13">
                  <c:v>0.58000000000000007</c:v>
                </c:pt>
                <c:pt idx="14">
                  <c:v>0.6100000000000001</c:v>
                </c:pt>
                <c:pt idx="15">
                  <c:v>0.6100000000000001</c:v>
                </c:pt>
                <c:pt idx="16">
                  <c:v>0.60300000000000009</c:v>
                </c:pt>
                <c:pt idx="17">
                  <c:v>0.56999999999999995</c:v>
                </c:pt>
                <c:pt idx="18">
                  <c:v>0.55100000000000005</c:v>
                </c:pt>
                <c:pt idx="19">
                  <c:v>0.54500000000000004</c:v>
                </c:pt>
                <c:pt idx="20">
                  <c:v>0.47200000000000003</c:v>
                </c:pt>
                <c:pt idx="21">
                  <c:v>0.47100000000000003</c:v>
                </c:pt>
                <c:pt idx="22">
                  <c:v>0.45400000000000001</c:v>
                </c:pt>
                <c:pt idx="23">
                  <c:v>0.46</c:v>
                </c:pt>
                <c:pt idx="24">
                  <c:v>0.443</c:v>
                </c:pt>
                <c:pt idx="25">
                  <c:v>0.41400000000000003</c:v>
                </c:pt>
                <c:pt idx="26">
                  <c:v>0.39100000000000007</c:v>
                </c:pt>
                <c:pt idx="29">
                  <c:v>0.38100000000000006</c:v>
                </c:pt>
                <c:pt idx="31">
                  <c:v>0.3610000000000001</c:v>
                </c:pt>
                <c:pt idx="33">
                  <c:v>0.3590000000000001</c:v>
                </c:pt>
                <c:pt idx="35">
                  <c:v>0.35100000000000003</c:v>
                </c:pt>
                <c:pt idx="37">
                  <c:v>0.33100000000000007</c:v>
                </c:pt>
                <c:pt idx="39">
                  <c:v>0.33000000000000007</c:v>
                </c:pt>
                <c:pt idx="41">
                  <c:v>0.32600000000000007</c:v>
                </c:pt>
                <c:pt idx="43">
                  <c:v>0.3630000000000001</c:v>
                </c:pt>
                <c:pt idx="45">
                  <c:v>0.37900000000000006</c:v>
                </c:pt>
                <c:pt idx="47">
                  <c:v>0.38900000000000007</c:v>
                </c:pt>
                <c:pt idx="49" formatCode="0.0%">
                  <c:v>0.37600000000000006</c:v>
                </c:pt>
                <c:pt idx="51" formatCode="0.0%">
                  <c:v>0.39300000000000007</c:v>
                </c:pt>
                <c:pt idx="53" formatCode="0.00%">
                  <c:v>0.37800000000000006</c:v>
                </c:pt>
              </c:numCache>
            </c:numRef>
          </c:val>
          <c:extLst xmlns:c16r2="http://schemas.microsoft.com/office/drawing/2015/06/chart">
            <c:ext xmlns:c16="http://schemas.microsoft.com/office/drawing/2014/chart" uri="{C3380CC4-5D6E-409C-BE32-E72D297353CC}">
              <c16:uniqueId val="{00000000-1208-694B-B9F8-474A9A729FB6}"/>
            </c:ext>
          </c:extLst>
        </c:ser>
        <c:dLbls/>
        <c:marker val="1"/>
        <c:axId val="108281216"/>
        <c:axId val="108287104"/>
      </c:lineChart>
      <c:dateAx>
        <c:axId val="108281216"/>
        <c:scaling>
          <c:orientation val="minMax"/>
        </c:scaling>
        <c:axPos val="b"/>
        <c:numFmt formatCode="yyyy" sourceLinked="0"/>
        <c:tickLblPos val="nextTo"/>
        <c:txPr>
          <a:bodyPr/>
          <a:lstStyle/>
          <a:p>
            <a:pPr>
              <a:defRPr>
                <a:solidFill>
                  <a:srgbClr val="0070C0"/>
                </a:solidFill>
              </a:defRPr>
            </a:pPr>
            <a:endParaRPr lang="en-US"/>
          </a:p>
        </c:txPr>
        <c:crossAx val="108287104"/>
        <c:crosses val="autoZero"/>
        <c:lblOffset val="100"/>
        <c:baseTimeUnit val="months"/>
        <c:majorUnit val="12"/>
        <c:majorTimeUnit val="months"/>
      </c:dateAx>
      <c:valAx>
        <c:axId val="108287104"/>
        <c:scaling>
          <c:orientation val="minMax"/>
        </c:scaling>
        <c:axPos val="l"/>
        <c:majorGridlines/>
        <c:numFmt formatCode="0%" sourceLinked="0"/>
        <c:tickLblPos val="nextTo"/>
        <c:txPr>
          <a:bodyPr/>
          <a:lstStyle/>
          <a:p>
            <a:pPr>
              <a:defRPr sz="1200">
                <a:solidFill>
                  <a:srgbClr val="0070C0"/>
                </a:solidFill>
              </a:defRPr>
            </a:pPr>
            <a:endParaRPr lang="en-US"/>
          </a:p>
        </c:txPr>
        <c:crossAx val="108281216"/>
        <c:crosses val="autoZero"/>
        <c:crossBetween val="between"/>
      </c:valAx>
    </c:plotArea>
    <c:plotVisOnly val="1"/>
    <c:dispBlanksAs val="span"/>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pPr>
            <a:r>
              <a:rPr lang="en-US" sz="2000"/>
              <a:t>Foreign direct and portfolio equity investment in New Zealand </a:t>
            </a:r>
          </a:p>
          <a:p>
            <a:pPr>
              <a:defRPr/>
            </a:pPr>
            <a:r>
              <a:rPr lang="en-US" sz="2000"/>
              <a:t>compared to value of all local equity</a:t>
            </a:r>
          </a:p>
          <a:p>
            <a:pPr>
              <a:defRPr/>
            </a:pPr>
            <a:r>
              <a:rPr lang="en-US" sz="1200"/>
              <a:t>Source: Statistics New Zealand</a:t>
            </a:r>
          </a:p>
        </c:rich>
      </c:tx>
      <c:layout/>
    </c:title>
    <c:plotArea>
      <c:layout>
        <c:manualLayout>
          <c:layoutTarget val="inner"/>
          <c:xMode val="edge"/>
          <c:yMode val="edge"/>
          <c:x val="8.9676820848635444E-2"/>
          <c:y val="0.21206317006984296"/>
          <c:w val="0.58802950118852837"/>
          <c:h val="0.71579394101161076"/>
        </c:manualLayout>
      </c:layout>
      <c:areaChart>
        <c:grouping val="stacked"/>
        <c:ser>
          <c:idx val="3"/>
          <c:order val="0"/>
          <c:tx>
            <c:strRef>
              <c:f>'Direct Investment Consolidated'!$AP$2</c:f>
              <c:strCache>
                <c:ptCount val="1"/>
                <c:pt idx="0">
                  <c:v>Value Government owned</c:v>
                </c:pt>
              </c:strCache>
            </c:strRef>
          </c:tx>
          <c:spPr>
            <a:solidFill>
              <a:srgbClr val="C00000"/>
            </a:solidFill>
          </c:spPr>
          <c:cat>
            <c:numRef>
              <c:f>'Direct Investment Consolidated'!$A$21:$A$34</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'Direct Investment Consolidated'!$AP$21:$AP$34</c:f>
              <c:numCache>
                <c:formatCode>#,##0</c:formatCode>
                <c:ptCount val="14"/>
                <c:pt idx="0">
                  <c:v>56975</c:v>
                </c:pt>
                <c:pt idx="1">
                  <c:v>63088</c:v>
                </c:pt>
                <c:pt idx="2">
                  <c:v>66390</c:v>
                </c:pt>
                <c:pt idx="3">
                  <c:v>69137</c:v>
                </c:pt>
                <c:pt idx="4">
                  <c:v>78072</c:v>
                </c:pt>
                <c:pt idx="5">
                  <c:v>76173</c:v>
                </c:pt>
                <c:pt idx="6">
                  <c:v>72854</c:v>
                </c:pt>
                <c:pt idx="7">
                  <c:v>72126</c:v>
                </c:pt>
                <c:pt idx="8">
                  <c:v>76052</c:v>
                </c:pt>
                <c:pt idx="9">
                  <c:v>76511</c:v>
                </c:pt>
                <c:pt idx="10">
                  <c:v>87351</c:v>
                </c:pt>
                <c:pt idx="11">
                  <c:v>95487</c:v>
                </c:pt>
                <c:pt idx="12">
                  <c:v>101486</c:v>
                </c:pt>
                <c:pt idx="13">
                  <c:v>99723</c:v>
                </c:pt>
              </c:numCache>
            </c:numRef>
          </c:val>
          <c:extLst xmlns:c16r2="http://schemas.microsoft.com/office/drawing/2015/06/chart">
            <c:ext xmlns:c16="http://schemas.microsoft.com/office/drawing/2014/chart" uri="{C3380CC4-5D6E-409C-BE32-E72D297353CC}">
              <c16:uniqueId val="{00000000-F847-E947-A306-55AEE186148C}"/>
            </c:ext>
          </c:extLst>
        </c:ser>
        <c:ser>
          <c:idx val="1"/>
          <c:order val="1"/>
          <c:tx>
            <c:strRef>
              <c:f>'Direct Investment Consolidated'!$AK$2</c:f>
              <c:strCache>
                <c:ptCount val="1"/>
                <c:pt idx="0">
                  <c:v>Foreign owned</c:v>
                </c:pt>
              </c:strCache>
            </c:strRef>
          </c:tx>
          <c:spPr>
            <a:solidFill>
              <a:schemeClr val="tx1">
                <a:lumMod val="65000"/>
                <a:lumOff val="35000"/>
              </a:schemeClr>
            </a:solidFill>
          </c:spPr>
          <c:cat>
            <c:numRef>
              <c:f>'Direct Investment Consolidated'!$A$21:$A$34</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'Direct Investment Consolidated'!$AK$21:$AK$34</c:f>
              <c:numCache>
                <c:formatCode>#,##0</c:formatCode>
                <c:ptCount val="14"/>
                <c:pt idx="0">
                  <c:v>62623</c:v>
                </c:pt>
                <c:pt idx="1">
                  <c:v>59466</c:v>
                </c:pt>
                <c:pt idx="2">
                  <c:v>53773</c:v>
                </c:pt>
                <c:pt idx="3">
                  <c:v>58328</c:v>
                </c:pt>
                <c:pt idx="4">
                  <c:v>58506</c:v>
                </c:pt>
                <c:pt idx="5">
                  <c:v>63105</c:v>
                </c:pt>
                <c:pt idx="6">
                  <c:v>69511</c:v>
                </c:pt>
                <c:pt idx="7">
                  <c:v>82865</c:v>
                </c:pt>
                <c:pt idx="8">
                  <c:v>94363</c:v>
                </c:pt>
                <c:pt idx="9">
                  <c:v>103318</c:v>
                </c:pt>
                <c:pt idx="10">
                  <c:v>108015</c:v>
                </c:pt>
                <c:pt idx="11">
                  <c:v>117268</c:v>
                </c:pt>
                <c:pt idx="12">
                  <c:v>137488</c:v>
                </c:pt>
                <c:pt idx="13">
                  <c:v>148889</c:v>
                </c:pt>
              </c:numCache>
            </c:numRef>
          </c:val>
          <c:extLst xmlns:c16r2="http://schemas.microsoft.com/office/drawing/2015/06/chart">
            <c:ext xmlns:c16="http://schemas.microsoft.com/office/drawing/2014/chart" uri="{C3380CC4-5D6E-409C-BE32-E72D297353CC}">
              <c16:uniqueId val="{00000001-F847-E947-A306-55AEE186148C}"/>
            </c:ext>
          </c:extLst>
        </c:ser>
        <c:ser>
          <c:idx val="0"/>
          <c:order val="2"/>
          <c:tx>
            <c:strRef>
              <c:f>'Direct Investment Consolidated'!$AR$2</c:f>
              <c:strCache>
                <c:ptCount val="1"/>
                <c:pt idx="0">
                  <c:v>Value Private, in New Zealand </c:v>
                </c:pt>
              </c:strCache>
            </c:strRef>
          </c:tx>
          <c:cat>
            <c:numRef>
              <c:f>'Direct Investment Consolidated'!$A$21:$A$34</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'Direct Investment Consolidated'!$AR$21:$AR$34</c:f>
              <c:numCache>
                <c:formatCode>#,##0</c:formatCode>
                <c:ptCount val="14"/>
                <c:pt idx="0">
                  <c:v>215436</c:v>
                </c:pt>
                <c:pt idx="1">
                  <c:v>200303</c:v>
                </c:pt>
                <c:pt idx="2">
                  <c:v>175497</c:v>
                </c:pt>
                <c:pt idx="3">
                  <c:v>189738</c:v>
                </c:pt>
                <c:pt idx="4">
                  <c:v>260730</c:v>
                </c:pt>
                <c:pt idx="5">
                  <c:v>295423</c:v>
                </c:pt>
                <c:pt idx="6">
                  <c:v>304955</c:v>
                </c:pt>
                <c:pt idx="7">
                  <c:v>258458</c:v>
                </c:pt>
                <c:pt idx="8">
                  <c:v>359233</c:v>
                </c:pt>
                <c:pt idx="9">
                  <c:v>330035</c:v>
                </c:pt>
                <c:pt idx="10">
                  <c:v>279594</c:v>
                </c:pt>
                <c:pt idx="11">
                  <c:v>430684</c:v>
                </c:pt>
                <c:pt idx="12">
                  <c:v>475389</c:v>
                </c:pt>
                <c:pt idx="13">
                  <c:v>508155</c:v>
                </c:pt>
              </c:numCache>
            </c:numRef>
          </c:val>
          <c:extLst xmlns:c16r2="http://schemas.microsoft.com/office/drawing/2015/06/chart">
            <c:ext xmlns:c16="http://schemas.microsoft.com/office/drawing/2014/chart" uri="{C3380CC4-5D6E-409C-BE32-E72D297353CC}">
              <c16:uniqueId val="{00000002-F847-E947-A306-55AEE186148C}"/>
            </c:ext>
          </c:extLst>
        </c:ser>
        <c:dLbls/>
        <c:axId val="109116416"/>
        <c:axId val="109323008"/>
      </c:areaChart>
      <c:lineChart>
        <c:grouping val="standard"/>
        <c:ser>
          <c:idx val="4"/>
          <c:order val="3"/>
          <c:tx>
            <c:strRef>
              <c:f>'Direct Investment Consolidated'!$AT$2</c:f>
              <c:strCache>
                <c:ptCount val="1"/>
                <c:pt idx="0">
                  <c:v>Foreign owned as % of the value of total privately owned corporate equity</c:v>
                </c:pt>
              </c:strCache>
            </c:strRef>
          </c:tx>
          <c:spPr>
            <a:ln>
              <a:solidFill>
                <a:schemeClr val="tx2"/>
              </a:solidFill>
            </a:ln>
          </c:spPr>
          <c:marker>
            <c:symbol val="none"/>
          </c:marker>
          <c:cat>
            <c:numRef>
              <c:f>'Direct Investment Consolidated'!$A$14:$A$34</c:f>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'Direct Investment Consolidated'!$AT$21:$AT$34</c:f>
              <c:numCache>
                <c:formatCode>0.0%</c:formatCode>
                <c:ptCount val="14"/>
                <c:pt idx="0">
                  <c:v>0.29068029484394442</c:v>
                </c:pt>
                <c:pt idx="1">
                  <c:v>0.29688022645691781</c:v>
                </c:pt>
                <c:pt idx="2">
                  <c:v>0.3064040980757507</c:v>
                </c:pt>
                <c:pt idx="3">
                  <c:v>0.30741338055634615</c:v>
                </c:pt>
                <c:pt idx="4">
                  <c:v>0.22439305028190085</c:v>
                </c:pt>
                <c:pt idx="5">
                  <c:v>0.21360896071057434</c:v>
                </c:pt>
                <c:pt idx="6">
                  <c:v>0.22793854831040644</c:v>
                </c:pt>
                <c:pt idx="7">
                  <c:v>0.32061302029730177</c:v>
                </c:pt>
                <c:pt idx="8">
                  <c:v>0.26267909685357416</c:v>
                </c:pt>
                <c:pt idx="9">
                  <c:v>0.31305164603754154</c:v>
                </c:pt>
                <c:pt idx="10">
                  <c:v>0.3863280327904034</c:v>
                </c:pt>
                <c:pt idx="11">
                  <c:v>0.27228315888215027</c:v>
                </c:pt>
                <c:pt idx="12">
                  <c:v>0.2892115719968279</c:v>
                </c:pt>
                <c:pt idx="13">
                  <c:v>0.29299918332005004</c:v>
                </c:pt>
              </c:numCache>
            </c:numRef>
          </c:val>
          <c:extLst xmlns:c16r2="http://schemas.microsoft.com/office/drawing/2015/06/chart">
            <c:ext xmlns:c16="http://schemas.microsoft.com/office/drawing/2014/chart" uri="{C3380CC4-5D6E-409C-BE32-E72D297353CC}">
              <c16:uniqueId val="{00000003-F847-E947-A306-55AEE186148C}"/>
            </c:ext>
          </c:extLst>
        </c:ser>
        <c:ser>
          <c:idx val="2"/>
          <c:order val="4"/>
          <c:tx>
            <c:strRef>
              <c:f>'Direct Investment Consolidated'!$AO$2</c:f>
              <c:strCache>
                <c:ptCount val="1"/>
                <c:pt idx="0">
                  <c:v>Foreign owned as % of the value of total corporate equity</c:v>
                </c:pt>
              </c:strCache>
            </c:strRef>
          </c:tx>
          <c:spPr>
            <a:ln>
              <a:solidFill>
                <a:schemeClr val="tx1"/>
              </a:solidFill>
              <a:prstDash val="solid"/>
            </a:ln>
          </c:spPr>
          <c:marker>
            <c:symbol val="none"/>
          </c:marker>
          <c:cat>
            <c:numRef>
              <c:f>'Direct Investment Consolidated'!$A$14:$A$34</c:f>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'Direct Investment Consolidated'!$AO$21:$AO$34</c:f>
              <c:numCache>
                <c:formatCode>0.0%</c:formatCode>
                <c:ptCount val="14"/>
                <c:pt idx="0">
                  <c:v>0.22988425577528074</c:v>
                </c:pt>
                <c:pt idx="1">
                  <c:v>0.22577081221454035</c:v>
                </c:pt>
                <c:pt idx="2">
                  <c:v>0.22230628351254927</c:v>
                </c:pt>
                <c:pt idx="3">
                  <c:v>0.22531337518107197</c:v>
                </c:pt>
                <c:pt idx="4">
                  <c:v>0.17268493102165866</c:v>
                </c:pt>
                <c:pt idx="5">
                  <c:v>0.16982152660416147</c:v>
                </c:pt>
                <c:pt idx="6">
                  <c:v>0.1839845001045502</c:v>
                </c:pt>
                <c:pt idx="7">
                  <c:v>0.25066246400309755</c:v>
                </c:pt>
                <c:pt idx="8">
                  <c:v>0.21678440561930692</c:v>
                </c:pt>
                <c:pt idx="9">
                  <c:v>0.25413606332370758</c:v>
                </c:pt>
                <c:pt idx="10">
                  <c:v>0.2943629154232924</c:v>
                </c:pt>
                <c:pt idx="11">
                  <c:v>0.22287051167776253</c:v>
                </c:pt>
                <c:pt idx="12">
                  <c:v>0.23833239436619724</c:v>
                </c:pt>
                <c:pt idx="13">
                  <c:v>0.24493237129818815</c:v>
                </c:pt>
              </c:numCache>
            </c:numRef>
          </c:val>
          <c:extLst xmlns:c16r2="http://schemas.microsoft.com/office/drawing/2015/06/chart">
            <c:ext xmlns:c16="http://schemas.microsoft.com/office/drawing/2014/chart" uri="{C3380CC4-5D6E-409C-BE32-E72D297353CC}">
              <c16:uniqueId val="{00000004-F847-E947-A306-55AEE186148C}"/>
            </c:ext>
          </c:extLst>
        </c:ser>
        <c:dLbls/>
        <c:marker val="1"/>
        <c:axId val="109330816"/>
        <c:axId val="109324928"/>
      </c:lineChart>
      <c:catAx>
        <c:axId val="109116416"/>
        <c:scaling>
          <c:orientation val="minMax"/>
        </c:scaling>
        <c:axPos val="b"/>
        <c:numFmt formatCode="General" sourceLinked="1"/>
        <c:tickLblPos val="nextTo"/>
        <c:crossAx val="109323008"/>
        <c:crosses val="autoZero"/>
        <c:auto val="1"/>
        <c:lblAlgn val="ctr"/>
        <c:lblOffset val="100"/>
      </c:catAx>
      <c:valAx>
        <c:axId val="109323008"/>
        <c:scaling>
          <c:orientation val="minMax"/>
          <c:max val="800000"/>
        </c:scaling>
        <c:axPos val="l"/>
        <c:majorGridlines/>
        <c:title>
          <c:tx>
            <c:rich>
              <a:bodyPr rot="0" vert="horz"/>
              <a:lstStyle/>
              <a:p>
                <a:pPr>
                  <a:defRPr/>
                </a:pPr>
                <a:r>
                  <a:rPr lang="en-US"/>
                  <a:t>$ million</a:t>
                </a:r>
              </a:p>
            </c:rich>
          </c:tx>
          <c:layout>
            <c:manualLayout>
              <c:xMode val="edge"/>
              <c:yMode val="edge"/>
              <c:x val="2.6679555887008353E-2"/>
              <c:y val="0.13786040304284"/>
            </c:manualLayout>
          </c:layout>
        </c:title>
        <c:numFmt formatCode="#,##0" sourceLinked="1"/>
        <c:tickLblPos val="nextTo"/>
        <c:crossAx val="109116416"/>
        <c:crosses val="autoZero"/>
        <c:crossBetween val="between"/>
        <c:minorUnit val="200000"/>
      </c:valAx>
      <c:valAx>
        <c:axId val="109324928"/>
        <c:scaling>
          <c:orientation val="minMax"/>
          <c:max val="0.75000000000000022"/>
          <c:min val="0"/>
        </c:scaling>
        <c:axPos val="r"/>
        <c:numFmt formatCode="0%" sourceLinked="0"/>
        <c:tickLblPos val="nextTo"/>
        <c:crossAx val="109330816"/>
        <c:crosses val="max"/>
        <c:crossBetween val="between"/>
      </c:valAx>
      <c:catAx>
        <c:axId val="109330816"/>
        <c:scaling>
          <c:orientation val="minMax"/>
        </c:scaling>
        <c:delete val="1"/>
        <c:axPos val="b"/>
        <c:numFmt formatCode="General" sourceLinked="1"/>
        <c:tickLblPos val="none"/>
        <c:crossAx val="109324928"/>
        <c:crossesAt val="0"/>
        <c:auto val="1"/>
        <c:lblAlgn val="ctr"/>
        <c:lblOffset val="100"/>
      </c:catAx>
    </c:plotArea>
    <c:legend>
      <c:legendPos val="r"/>
      <c:legendEntry>
        <c:idx val="0"/>
        <c:delete val="1"/>
      </c:legendEntry>
      <c:legendEntry>
        <c:idx val="1"/>
        <c:delete val="1"/>
      </c:legendEntry>
      <c:legendEntry>
        <c:idx val="2"/>
        <c:delete val="1"/>
      </c:legendEntry>
      <c:layout>
        <c:manualLayout>
          <c:xMode val="edge"/>
          <c:yMode val="edge"/>
          <c:x val="0.72389402645311063"/>
          <c:y val="0.46475649507094557"/>
          <c:w val="0.22517770804965165"/>
          <c:h val="0.27543609591173984"/>
        </c:manualLayout>
      </c:layout>
    </c:legend>
    <c:plotVisOnly val="1"/>
    <c:dispBlanksAs val="gap"/>
  </c:chart>
  <c:txPr>
    <a:bodyPr/>
    <a:lstStyle/>
    <a:p>
      <a:pPr>
        <a:defRPr sz="1200">
          <a:solidFill>
            <a:srgbClr val="0070C0"/>
          </a:solidFill>
        </a:defRPr>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pPr>
            <a:r>
              <a:rPr lang="en-US" dirty="0">
                <a:solidFill>
                  <a:srgbClr val="0070C0"/>
                </a:solidFill>
              </a:rPr>
              <a:t>New Zealand's wealth</a:t>
            </a:r>
          </a:p>
          <a:p>
            <a:pPr>
              <a:defRPr/>
            </a:pPr>
            <a:r>
              <a:rPr lang="en-US" sz="1400" b="0" dirty="0">
                <a:solidFill>
                  <a:srgbClr val="0070C0"/>
                </a:solidFill>
              </a:rPr>
              <a:t>Market value</a:t>
            </a:r>
            <a:r>
              <a:rPr lang="en-US" sz="1400" b="0" baseline="0" dirty="0">
                <a:solidFill>
                  <a:srgbClr val="0070C0"/>
                </a:solidFill>
              </a:rPr>
              <a:t> </a:t>
            </a:r>
            <a:r>
              <a:rPr lang="en-US" sz="1400" b="0" dirty="0">
                <a:solidFill>
                  <a:srgbClr val="0070C0"/>
                </a:solidFill>
              </a:rPr>
              <a:t>as percent of GDP</a:t>
            </a:r>
          </a:p>
        </c:rich>
      </c:tx>
      <c:layout>
        <c:manualLayout>
          <c:xMode val="edge"/>
          <c:yMode val="edge"/>
          <c:x val="0.30001524664134627"/>
          <c:y val="2.6785648974456514E-2"/>
        </c:manualLayout>
      </c:layout>
    </c:title>
    <c:plotArea>
      <c:layout>
        <c:manualLayout>
          <c:layoutTarget val="inner"/>
          <c:xMode val="edge"/>
          <c:yMode val="edge"/>
          <c:x val="9.8991048783526894E-2"/>
          <c:y val="0.17609413209379937"/>
          <c:w val="0.55128329676595489"/>
          <c:h val="0.72531463877324553"/>
        </c:manualLayout>
      </c:layout>
      <c:areaChart>
        <c:grouping val="stacked"/>
        <c:ser>
          <c:idx val="0"/>
          <c:order val="0"/>
          <c:tx>
            <c:strRef>
              <c:f>'New Zealand wealth'!$N$3</c:f>
              <c:strCache>
                <c:ptCount val="1"/>
                <c:pt idx="0">
                  <c:v>Owner occupied housing and land</c:v>
                </c:pt>
              </c:strCache>
            </c:strRef>
          </c:tx>
          <c:spPr>
            <a:solidFill>
              <a:srgbClr val="A54E07"/>
            </a:solidFill>
          </c:spPr>
          <c:cat>
            <c:numRef>
              <c:f>'New Zealand wealth'!$A$25:$A$45</c:f>
              <c:numCache>
                <c:formatCode>###0;###0</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'New Zealand wealth'!$N$25:$N$45</c:f>
              <c:numCache>
                <c:formatCode>0</c:formatCode>
                <c:ptCount val="21"/>
                <c:pt idx="0">
                  <c:v>155.7055716419529</c:v>
                </c:pt>
                <c:pt idx="1">
                  <c:v>156.07014109018581</c:v>
                </c:pt>
                <c:pt idx="2">
                  <c:v>173.03763102802912</c:v>
                </c:pt>
                <c:pt idx="3">
                  <c:v>209.46076870908362</c:v>
                </c:pt>
                <c:pt idx="4">
                  <c:v>228.04107169430438</c:v>
                </c:pt>
                <c:pt idx="5">
                  <c:v>248.4770187250287</c:v>
                </c:pt>
                <c:pt idx="6">
                  <c:v>265.50661612520639</c:v>
                </c:pt>
                <c:pt idx="7">
                  <c:v>256.07666882730769</c:v>
                </c:pt>
                <c:pt idx="8">
                  <c:v>230.91876709291154</c:v>
                </c:pt>
                <c:pt idx="9">
                  <c:v>240.86419943697348</c:v>
                </c:pt>
                <c:pt idx="10">
                  <c:v>227.36375170894351</c:v>
                </c:pt>
                <c:pt idx="11">
                  <c:v>220.61495129679611</c:v>
                </c:pt>
                <c:pt idx="12">
                  <c:v>233.9649361576908</c:v>
                </c:pt>
                <c:pt idx="13">
                  <c:v>235.4821665599911</c:v>
                </c:pt>
                <c:pt idx="14">
                  <c:v>245.77945357893435</c:v>
                </c:pt>
                <c:pt idx="15">
                  <c:v>266.35975561995775</c:v>
                </c:pt>
                <c:pt idx="16">
                  <c:v>284.78421947056626</c:v>
                </c:pt>
                <c:pt idx="17">
                  <c:v>278.67670320903426</c:v>
                </c:pt>
                <c:pt idx="18">
                  <c:v>278.13774169433327</c:v>
                </c:pt>
                <c:pt idx="19">
                  <c:v>286.56190290986427</c:v>
                </c:pt>
                <c:pt idx="20">
                  <c:v>350.33245841589923</c:v>
                </c:pt>
              </c:numCache>
            </c:numRef>
          </c:val>
          <c:extLst xmlns:c16r2="http://schemas.microsoft.com/office/drawing/2015/06/chart">
            <c:ext xmlns:c16="http://schemas.microsoft.com/office/drawing/2014/chart" uri="{C3380CC4-5D6E-409C-BE32-E72D297353CC}">
              <c16:uniqueId val="{00000000-E2F3-2D4A-8894-C2830E383079}"/>
            </c:ext>
          </c:extLst>
        </c:ser>
        <c:ser>
          <c:idx val="1"/>
          <c:order val="1"/>
          <c:tx>
            <c:strRef>
              <c:f>'New Zealand wealth'!$O$3</c:f>
              <c:strCache>
                <c:ptCount val="1"/>
                <c:pt idx="0">
                  <c:v>Net household financial wealth</c:v>
                </c:pt>
              </c:strCache>
            </c:strRef>
          </c:tx>
          <c:spPr>
            <a:solidFill>
              <a:srgbClr val="0070C0"/>
            </a:solidFill>
          </c:spPr>
          <c:cat>
            <c:numRef>
              <c:f>'New Zealand wealth'!$A$25:$A$45</c:f>
              <c:numCache>
                <c:formatCode>###0;###0</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'New Zealand wealth'!$O$25:$O$45</c:f>
              <c:numCache>
                <c:formatCode>0</c:formatCode>
                <c:ptCount val="21"/>
                <c:pt idx="0">
                  <c:v>243.16124133212062</c:v>
                </c:pt>
                <c:pt idx="1">
                  <c:v>232.52532786375784</c:v>
                </c:pt>
                <c:pt idx="2">
                  <c:v>228.28430030847534</c:v>
                </c:pt>
                <c:pt idx="3">
                  <c:v>248.96333614759664</c:v>
                </c:pt>
                <c:pt idx="4">
                  <c:v>245.44154659385734</c:v>
                </c:pt>
                <c:pt idx="5">
                  <c:v>266.31213291026586</c:v>
                </c:pt>
                <c:pt idx="6">
                  <c:v>284.42768772819227</c:v>
                </c:pt>
                <c:pt idx="7">
                  <c:v>267.60913469007301</c:v>
                </c:pt>
                <c:pt idx="8">
                  <c:v>255.0378551893815</c:v>
                </c:pt>
                <c:pt idx="9">
                  <c:v>261.552079955946</c:v>
                </c:pt>
                <c:pt idx="10">
                  <c:v>259.24649113316485</c:v>
                </c:pt>
                <c:pt idx="11">
                  <c:v>249.981457575402</c:v>
                </c:pt>
                <c:pt idx="12">
                  <c:v>260.53593515074328</c:v>
                </c:pt>
                <c:pt idx="13">
                  <c:v>260.72863015640502</c:v>
                </c:pt>
                <c:pt idx="14">
                  <c:v>275.6838504965591</c:v>
                </c:pt>
                <c:pt idx="15">
                  <c:v>273.55995926999293</c:v>
                </c:pt>
                <c:pt idx="16">
                  <c:v>285.70580710802119</c:v>
                </c:pt>
                <c:pt idx="17">
                  <c:v>297.60491602591435</c:v>
                </c:pt>
                <c:pt idx="18">
                  <c:v>290.20687043584149</c:v>
                </c:pt>
                <c:pt idx="19">
                  <c:v>276.27381801232843</c:v>
                </c:pt>
                <c:pt idx="20">
                  <c:v>356.45973899487609</c:v>
                </c:pt>
              </c:numCache>
            </c:numRef>
          </c:val>
          <c:extLst xmlns:c16r2="http://schemas.microsoft.com/office/drawing/2015/06/chart">
            <c:ext xmlns:c16="http://schemas.microsoft.com/office/drawing/2014/chart" uri="{C3380CC4-5D6E-409C-BE32-E72D297353CC}">
              <c16:uniqueId val="{00000001-E2F3-2D4A-8894-C2830E383079}"/>
            </c:ext>
          </c:extLst>
        </c:ser>
        <c:ser>
          <c:idx val="3"/>
          <c:order val="2"/>
          <c:tx>
            <c:strRef>
              <c:f>'New Zealand wealth'!$Q$2</c:f>
              <c:strCache>
                <c:ptCount val="1"/>
                <c:pt idx="0">
                  <c:v>Government net worth</c:v>
                </c:pt>
              </c:strCache>
            </c:strRef>
          </c:tx>
          <c:spPr>
            <a:solidFill>
              <a:srgbClr val="C00000"/>
            </a:solidFill>
          </c:spPr>
          <c:cat>
            <c:numRef>
              <c:f>'New Zealand wealth'!$A$25:$A$45</c:f>
              <c:numCache>
                <c:formatCode>###0;###0</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'New Zealand wealth'!$Q$25:$Q$45</c:f>
              <c:numCache>
                <c:formatCode>0</c:formatCode>
                <c:ptCount val="21"/>
                <c:pt idx="0">
                  <c:v>12.892480180332171</c:v>
                </c:pt>
                <c:pt idx="1">
                  <c:v>17.733078085620541</c:v>
                </c:pt>
                <c:pt idx="2">
                  <c:v>20.722054088050033</c:v>
                </c:pt>
                <c:pt idx="3">
                  <c:v>27.401005782785433</c:v>
                </c:pt>
                <c:pt idx="4">
                  <c:v>35.093697927408989</c:v>
                </c:pt>
                <c:pt idx="5">
                  <c:v>51.535869691966823</c:v>
                </c:pt>
                <c:pt idx="6">
                  <c:v>56.293458291667626</c:v>
                </c:pt>
                <c:pt idx="7">
                  <c:v>56.523439383306631</c:v>
                </c:pt>
                <c:pt idx="8">
                  <c:v>52.540574216233914</c:v>
                </c:pt>
                <c:pt idx="9">
                  <c:v>48.885526512168887</c:v>
                </c:pt>
                <c:pt idx="10">
                  <c:v>39.778796313599763</c:v>
                </c:pt>
                <c:pt idx="11">
                  <c:v>28.062433986621279</c:v>
                </c:pt>
                <c:pt idx="12">
                  <c:v>32.190593547259866</c:v>
                </c:pt>
                <c:pt idx="13">
                  <c:v>34.664702117331714</c:v>
                </c:pt>
                <c:pt idx="14">
                  <c:v>38.008818560184615</c:v>
                </c:pt>
                <c:pt idx="15">
                  <c:v>37.409336570846705</c:v>
                </c:pt>
                <c:pt idx="16">
                  <c:v>42.935662123854009</c:v>
                </c:pt>
                <c:pt idx="17">
                  <c:v>46.642068197136211</c:v>
                </c:pt>
                <c:pt idx="18">
                  <c:v>46.79280638011015</c:v>
                </c:pt>
                <c:pt idx="19">
                  <c:v>35.788521670417047</c:v>
                </c:pt>
                <c:pt idx="20">
                  <c:v>48.143837651260142</c:v>
                </c:pt>
              </c:numCache>
            </c:numRef>
          </c:val>
          <c:extLst xmlns:c16r2="http://schemas.microsoft.com/office/drawing/2015/06/chart">
            <c:ext xmlns:c16="http://schemas.microsoft.com/office/drawing/2014/chart" uri="{C3380CC4-5D6E-409C-BE32-E72D297353CC}">
              <c16:uniqueId val="{00000002-E2F3-2D4A-8894-C2830E383079}"/>
            </c:ext>
          </c:extLst>
        </c:ser>
        <c:ser>
          <c:idx val="4"/>
          <c:order val="3"/>
          <c:tx>
            <c:strRef>
              <c:f>'New Zealand wealth'!$R$2</c:f>
              <c:strCache>
                <c:ptCount val="1"/>
                <c:pt idx="0">
                  <c:v>Foreign investment in New Zealand </c:v>
                </c:pt>
              </c:strCache>
            </c:strRef>
          </c:tx>
          <c:spPr>
            <a:solidFill>
              <a:schemeClr val="tx1">
                <a:lumMod val="75000"/>
                <a:lumOff val="25000"/>
              </a:schemeClr>
            </a:solidFill>
          </c:spPr>
          <c:cat>
            <c:numRef>
              <c:f>'New Zealand wealth'!$A$25:$A$45</c:f>
              <c:numCache>
                <c:formatCode>###0;###0</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'New Zealand wealth'!$R$25:$R$45</c:f>
              <c:numCache>
                <c:formatCode>0</c:formatCode>
                <c:ptCount val="21"/>
                <c:pt idx="0">
                  <c:v>143.92560018024182</c:v>
                </c:pt>
                <c:pt idx="1">
                  <c:v>139.25430418298217</c:v>
                </c:pt>
                <c:pt idx="2">
                  <c:v>133.65635703242324</c:v>
                </c:pt>
                <c:pt idx="3">
                  <c:v>136.86384963529923</c:v>
                </c:pt>
                <c:pt idx="4">
                  <c:v>138.10454260185429</c:v>
                </c:pt>
                <c:pt idx="5">
                  <c:v>143.81939031650271</c:v>
                </c:pt>
                <c:pt idx="6">
                  <c:v>147.57505639403735</c:v>
                </c:pt>
                <c:pt idx="7">
                  <c:v>147.32018020817151</c:v>
                </c:pt>
                <c:pt idx="8">
                  <c:v>157.57737347285723</c:v>
                </c:pt>
                <c:pt idx="9">
                  <c:v>149.81601280447953</c:v>
                </c:pt>
                <c:pt idx="10">
                  <c:v>148.13860392835713</c:v>
                </c:pt>
                <c:pt idx="11">
                  <c:v>144.46755075695339</c:v>
                </c:pt>
                <c:pt idx="12">
                  <c:v>145.42114773620739</c:v>
                </c:pt>
                <c:pt idx="13">
                  <c:v>138.51876989428376</c:v>
                </c:pt>
                <c:pt idx="14">
                  <c:v>147.16363786211724</c:v>
                </c:pt>
                <c:pt idx="15">
                  <c:v>151.49800266311581</c:v>
                </c:pt>
                <c:pt idx="16">
                  <c:v>143.13656822881913</c:v>
                </c:pt>
                <c:pt idx="17">
                  <c:v>137.30244425798824</c:v>
                </c:pt>
                <c:pt idx="18">
                  <c:v>140.73849187306379</c:v>
                </c:pt>
                <c:pt idx="19">
                  <c:v>148.63643519247333</c:v>
                </c:pt>
                <c:pt idx="20">
                  <c:v>147.4482936047313</c:v>
                </c:pt>
              </c:numCache>
            </c:numRef>
          </c:val>
          <c:extLst xmlns:c16r2="http://schemas.microsoft.com/office/drawing/2015/06/chart">
            <c:ext xmlns:c16="http://schemas.microsoft.com/office/drawing/2014/chart" uri="{C3380CC4-5D6E-409C-BE32-E72D297353CC}">
              <c16:uniqueId val="{00000003-E2F3-2D4A-8894-C2830E383079}"/>
            </c:ext>
          </c:extLst>
        </c:ser>
        <c:dLbls/>
        <c:axId val="109431808"/>
        <c:axId val="109454080"/>
      </c:areaChart>
      <c:lineChart>
        <c:grouping val="standard"/>
        <c:ser>
          <c:idx val="2"/>
          <c:order val="4"/>
          <c:tx>
            <c:strRef>
              <c:f>'New Zealand wealth'!$AF$2</c:f>
              <c:strCache>
                <c:ptCount val="1"/>
                <c:pt idx="0">
                  <c:v>Total net wealth in NZ or held by NZ residents abroad (right hand scale)</c:v>
                </c:pt>
              </c:strCache>
            </c:strRef>
          </c:tx>
          <c:spPr>
            <a:ln w="31750">
              <a:solidFill>
                <a:srgbClr val="FFC000"/>
              </a:solidFill>
            </a:ln>
          </c:spPr>
          <c:marker>
            <c:symbol val="none"/>
          </c:marker>
          <c:cat>
            <c:numRef>
              <c:f>'New Zealand wealth'!$A$25:$A$40</c:f>
              <c:numCache>
                <c:formatCode>###0;###0</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'New Zealand wealth'!$AF$25:$AF$45</c:f>
              <c:numCache>
                <c:formatCode>_-* #,##0_-;\-* #,##0_-;_-* "-"??_-;_-@_-</c:formatCode>
                <c:ptCount val="21"/>
                <c:pt idx="0">
                  <c:v>665927.21932330821</c:v>
                </c:pt>
                <c:pt idx="1">
                  <c:v>702230.59946556389</c:v>
                </c:pt>
                <c:pt idx="2">
                  <c:v>751201.27993676683</c:v>
                </c:pt>
                <c:pt idx="3">
                  <c:v>899798.00137624063</c:v>
                </c:pt>
                <c:pt idx="4">
                  <c:v>999503.46857962408</c:v>
                </c:pt>
                <c:pt idx="5">
                  <c:v>1157088</c:v>
                </c:pt>
                <c:pt idx="6">
                  <c:v>1296571</c:v>
                </c:pt>
                <c:pt idx="7">
                  <c:v>1358101</c:v>
                </c:pt>
                <c:pt idx="8">
                  <c:v>1318407</c:v>
                </c:pt>
                <c:pt idx="9">
                  <c:v>1362321</c:v>
                </c:pt>
                <c:pt idx="10">
                  <c:v>1371598</c:v>
                </c:pt>
                <c:pt idx="11">
                  <c:v>1370020</c:v>
                </c:pt>
                <c:pt idx="12">
                  <c:v>1461771</c:v>
                </c:pt>
                <c:pt idx="13">
                  <c:v>1558303</c:v>
                </c:pt>
                <c:pt idx="14">
                  <c:v>1714793</c:v>
                </c:pt>
                <c:pt idx="15">
                  <c:v>1860987</c:v>
                </c:pt>
                <c:pt idx="16">
                  <c:v>2052334</c:v>
                </c:pt>
                <c:pt idx="17">
                  <c:v>2210768</c:v>
                </c:pt>
                <c:pt idx="18">
                  <c:v>2315452</c:v>
                </c:pt>
                <c:pt idx="19">
                  <c:v>2420878</c:v>
                </c:pt>
                <c:pt idx="20">
                  <c:v>2946348</c:v>
                </c:pt>
              </c:numCache>
            </c:numRef>
          </c:val>
          <c:extLst xmlns:c16r2="http://schemas.microsoft.com/office/drawing/2015/06/chart">
            <c:ext xmlns:c16="http://schemas.microsoft.com/office/drawing/2014/chart" uri="{C3380CC4-5D6E-409C-BE32-E72D297353CC}">
              <c16:uniqueId val="{00000004-E2F3-2D4A-8894-C2830E383079}"/>
            </c:ext>
          </c:extLst>
        </c:ser>
        <c:dLbls/>
        <c:marker val="1"/>
        <c:axId val="109458176"/>
        <c:axId val="109456000"/>
      </c:lineChart>
      <c:catAx>
        <c:axId val="109431808"/>
        <c:scaling>
          <c:orientation val="minMax"/>
        </c:scaling>
        <c:axPos val="b"/>
        <c:numFmt formatCode="###0;###0" sourceLinked="1"/>
        <c:tickLblPos val="nextTo"/>
        <c:crossAx val="109454080"/>
        <c:crosses val="autoZero"/>
        <c:auto val="1"/>
        <c:lblAlgn val="ctr"/>
        <c:lblOffset val="100"/>
      </c:catAx>
      <c:valAx>
        <c:axId val="109454080"/>
        <c:scaling>
          <c:orientation val="minMax"/>
        </c:scaling>
        <c:axPos val="l"/>
        <c:majorGridlines/>
        <c:title>
          <c:tx>
            <c:rich>
              <a:bodyPr rot="0" vert="horz"/>
              <a:lstStyle/>
              <a:p>
                <a:pPr>
                  <a:defRPr/>
                </a:pPr>
                <a:r>
                  <a:rPr lang="en-US"/>
                  <a:t>% of GDP</a:t>
                </a:r>
              </a:p>
            </c:rich>
          </c:tx>
          <c:layout>
            <c:manualLayout>
              <c:xMode val="edge"/>
              <c:yMode val="edge"/>
              <c:x val="1.2251148545176111E-2"/>
              <c:y val="0.11136238208003149"/>
            </c:manualLayout>
          </c:layout>
        </c:title>
        <c:numFmt formatCode="0&quot;%&quot;" sourceLinked="0"/>
        <c:tickLblPos val="nextTo"/>
        <c:crossAx val="109431808"/>
        <c:crosses val="autoZero"/>
        <c:crossBetween val="between"/>
      </c:valAx>
      <c:valAx>
        <c:axId val="109456000"/>
        <c:scaling>
          <c:orientation val="minMax"/>
        </c:scaling>
        <c:axPos val="r"/>
        <c:title>
          <c:tx>
            <c:rich>
              <a:bodyPr rot="0" vert="horz"/>
              <a:lstStyle/>
              <a:p>
                <a:pPr>
                  <a:defRPr/>
                </a:pPr>
                <a:r>
                  <a:rPr lang="en-US"/>
                  <a:t>$million</a:t>
                </a:r>
              </a:p>
            </c:rich>
          </c:tx>
          <c:layout>
            <c:manualLayout>
              <c:xMode val="edge"/>
              <c:yMode val="edge"/>
              <c:x val="0.58657546722322351"/>
              <c:y val="0.11136238208003149"/>
            </c:manualLayout>
          </c:layout>
        </c:title>
        <c:numFmt formatCode="[$$-1409]#,##0" sourceLinked="0"/>
        <c:tickLblPos val="nextTo"/>
        <c:crossAx val="109458176"/>
        <c:crosses val="max"/>
        <c:crossBetween val="between"/>
        <c:majorUnit val="250000"/>
      </c:valAx>
      <c:catAx>
        <c:axId val="109458176"/>
        <c:scaling>
          <c:orientation val="minMax"/>
        </c:scaling>
        <c:delete val="1"/>
        <c:axPos val="b"/>
        <c:numFmt formatCode="###0;###0" sourceLinked="1"/>
        <c:tickLblPos val="none"/>
        <c:crossAx val="109456000"/>
        <c:crosses val="autoZero"/>
        <c:auto val="1"/>
        <c:lblAlgn val="ctr"/>
        <c:lblOffset val="100"/>
      </c:catAx>
    </c:plotArea>
    <c:legend>
      <c:legendPos val="r"/>
      <c:layout>
        <c:manualLayout>
          <c:xMode val="edge"/>
          <c:yMode val="edge"/>
          <c:x val="0.75831069481041735"/>
          <c:y val="0.17664840389735792"/>
          <c:w val="0.23305143105882542"/>
          <c:h val="0.61205498215173959"/>
        </c:manualLayout>
      </c:layout>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pPr>
            <a:r>
              <a:rPr lang="en-US"/>
              <a:t>Value and numbers of overseas investments approved</a:t>
            </a:r>
          </a:p>
          <a:p>
            <a:pPr>
              <a:defRPr/>
            </a:pPr>
            <a:r>
              <a:rPr lang="en-US" sz="1200"/>
              <a:t>Source: OIO</a:t>
            </a:r>
          </a:p>
        </c:rich>
      </c:tx>
      <c:layout>
        <c:manualLayout>
          <c:xMode val="edge"/>
          <c:yMode val="edge"/>
          <c:x val="0.2009562463961885"/>
          <c:y val="3.795526323236146E-4"/>
        </c:manualLayout>
      </c:layout>
    </c:title>
    <c:plotArea>
      <c:layout>
        <c:manualLayout>
          <c:layoutTarget val="inner"/>
          <c:xMode val="edge"/>
          <c:yMode val="edge"/>
          <c:x val="9.6644773583031002E-2"/>
          <c:y val="0.18388248509164021"/>
          <c:w val="0.82233490985071278"/>
          <c:h val="0.74850178211341323"/>
        </c:manualLayout>
      </c:layout>
      <c:areaChart>
        <c:grouping val="standard"/>
        <c:ser>
          <c:idx val="3"/>
          <c:order val="1"/>
          <c:tx>
            <c:strRef>
              <c:f>'Time series'!$A$6</c:f>
              <c:strCache>
                <c:ptCount val="1"/>
                <c:pt idx="0">
                  <c:v>Gross value of consideration</c:v>
                </c:pt>
              </c:strCache>
            </c:strRef>
          </c:tx>
          <c:spPr>
            <a:solidFill>
              <a:srgbClr val="FF0000"/>
            </a:solidFill>
            <a:ln>
              <a:solidFill>
                <a:srgbClr val="FF0000"/>
              </a:solidFill>
            </a:ln>
          </c:spPr>
          <c:cat>
            <c:numRef>
              <c:f>'Time series'!$B$2:$V$2</c:f>
              <c:numCache>
                <c:formatCode>General</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'Time series'!$B$6:$V$6</c:f>
              <c:numCache>
                <c:formatCode>_-* #,##0_-;\-* #,##0_-;_-* "-"??_-;_-@_-</c:formatCode>
                <c:ptCount val="21"/>
                <c:pt idx="0">
                  <c:v>5241294097</c:v>
                </c:pt>
                <c:pt idx="1">
                  <c:v>7322029389</c:v>
                </c:pt>
                <c:pt idx="2">
                  <c:v>12961120686</c:v>
                </c:pt>
                <c:pt idx="3">
                  <c:v>9835045338</c:v>
                </c:pt>
                <c:pt idx="4">
                  <c:v>14168258652</c:v>
                </c:pt>
                <c:pt idx="5">
                  <c:v>20681198595</c:v>
                </c:pt>
                <c:pt idx="6">
                  <c:v>19120248641</c:v>
                </c:pt>
                <c:pt idx="7">
                  <c:v>6340783654</c:v>
                </c:pt>
                <c:pt idx="8">
                  <c:v>7868610769</c:v>
                </c:pt>
                <c:pt idx="9">
                  <c:v>2353652013</c:v>
                </c:pt>
                <c:pt idx="10">
                  <c:v>13711396076</c:v>
                </c:pt>
                <c:pt idx="11">
                  <c:v>4859717793</c:v>
                </c:pt>
                <c:pt idx="12">
                  <c:v>4336623267</c:v>
                </c:pt>
                <c:pt idx="13">
                  <c:v>8952468363</c:v>
                </c:pt>
                <c:pt idx="14">
                  <c:v>7590618458</c:v>
                </c:pt>
                <c:pt idx="15">
                  <c:v>9143953038</c:v>
                </c:pt>
                <c:pt idx="16">
                  <c:v>10651355465</c:v>
                </c:pt>
                <c:pt idx="17">
                  <c:v>12498968273</c:v>
                </c:pt>
                <c:pt idx="18">
                  <c:v>17564729438</c:v>
                </c:pt>
                <c:pt idx="19">
                  <c:v>10003124866</c:v>
                </c:pt>
                <c:pt idx="20">
                  <c:v>19608677997</c:v>
                </c:pt>
              </c:numCache>
            </c:numRef>
          </c:val>
          <c:extLst xmlns:c16r2="http://schemas.microsoft.com/office/drawing/2015/06/chart">
            <c:ext xmlns:c16="http://schemas.microsoft.com/office/drawing/2014/chart" uri="{C3380CC4-5D6E-409C-BE32-E72D297353CC}">
              <c16:uniqueId val="{00000000-D3A2-A142-8239-5619E7EB2FAD}"/>
            </c:ext>
          </c:extLst>
        </c:ser>
        <c:ser>
          <c:idx val="2"/>
          <c:order val="2"/>
          <c:tx>
            <c:strRef>
              <c:f>'Time series'!$A$5</c:f>
              <c:strCache>
                <c:ptCount val="1"/>
                <c:pt idx="0">
                  <c:v>Net Investment</c:v>
                </c:pt>
              </c:strCache>
            </c:strRef>
          </c:tx>
          <c:spPr>
            <a:solidFill>
              <a:srgbClr val="FF6600"/>
            </a:solidFill>
            <a:ln>
              <a:solidFill>
                <a:srgbClr val="FF0000"/>
              </a:solidFill>
              <a:prstDash val="sysDot"/>
            </a:ln>
          </c:spPr>
          <c:cat>
            <c:numRef>
              <c:f>'Time series'!$B$2:$V$2</c:f>
              <c:numCache>
                <c:formatCode>General</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'Time series'!$B$5:$V$5</c:f>
              <c:numCache>
                <c:formatCode>_-* #,##0_-;\-* #,##0_-;_-* "-"??_-;_-@_-</c:formatCode>
                <c:ptCount val="21"/>
                <c:pt idx="0">
                  <c:v>1075714176</c:v>
                </c:pt>
                <c:pt idx="1">
                  <c:v>380507704</c:v>
                </c:pt>
                <c:pt idx="2">
                  <c:v>1642939360</c:v>
                </c:pt>
                <c:pt idx="3">
                  <c:v>3421307443</c:v>
                </c:pt>
                <c:pt idx="4">
                  <c:v>2962247719</c:v>
                </c:pt>
                <c:pt idx="5">
                  <c:v>3263087984</c:v>
                </c:pt>
                <c:pt idx="6">
                  <c:v>4631213828</c:v>
                </c:pt>
                <c:pt idx="7">
                  <c:v>1630226711</c:v>
                </c:pt>
                <c:pt idx="8">
                  <c:v>805956369</c:v>
                </c:pt>
                <c:pt idx="9">
                  <c:v>833173042</c:v>
                </c:pt>
                <c:pt idx="10">
                  <c:v>1583611851</c:v>
                </c:pt>
                <c:pt idx="11">
                  <c:v>2021498586</c:v>
                </c:pt>
                <c:pt idx="12">
                  <c:v>802367336</c:v>
                </c:pt>
                <c:pt idx="13">
                  <c:v>3529601868</c:v>
                </c:pt>
                <c:pt idx="14">
                  <c:v>1299766977</c:v>
                </c:pt>
                <c:pt idx="15">
                  <c:v>4378792008</c:v>
                </c:pt>
                <c:pt idx="16">
                  <c:v>2475999956</c:v>
                </c:pt>
                <c:pt idx="17">
                  <c:v>3511772320</c:v>
                </c:pt>
                <c:pt idx="18">
                  <c:v>3832459424</c:v>
                </c:pt>
                <c:pt idx="19">
                  <c:v>2623282727</c:v>
                </c:pt>
                <c:pt idx="20" formatCode="#,##0">
                  <c:v>7258610786</c:v>
                </c:pt>
              </c:numCache>
            </c:numRef>
          </c:val>
          <c:extLst xmlns:c16r2="http://schemas.microsoft.com/office/drawing/2015/06/chart">
            <c:ext xmlns:c16="http://schemas.microsoft.com/office/drawing/2014/chart" uri="{C3380CC4-5D6E-409C-BE32-E72D297353CC}">
              <c16:uniqueId val="{00000001-D3A2-A142-8239-5619E7EB2FAD}"/>
            </c:ext>
          </c:extLst>
        </c:ser>
        <c:dLbls/>
        <c:axId val="109522304"/>
        <c:axId val="109544576"/>
      </c:areaChart>
      <c:lineChart>
        <c:grouping val="standard"/>
        <c:ser>
          <c:idx val="1"/>
          <c:order val="0"/>
          <c:tx>
            <c:strRef>
              <c:f>'Time series'!$A$4</c:f>
              <c:strCache>
                <c:ptCount val="1"/>
                <c:pt idx="0">
                  <c:v>Number of approvals</c:v>
                </c:pt>
              </c:strCache>
            </c:strRef>
          </c:tx>
          <c:spPr>
            <a:ln>
              <a:solidFill>
                <a:schemeClr val="accent2">
                  <a:lumMod val="75000"/>
                </a:schemeClr>
              </a:solidFill>
            </a:ln>
          </c:spPr>
          <c:marker>
            <c:symbol val="none"/>
          </c:marker>
          <c:cat>
            <c:numRef>
              <c:f>'Time series'!$B$2:$V$2</c:f>
              <c:numCache>
                <c:formatCode>General</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'Time series'!$B$4:$V$4</c:f>
              <c:numCache>
                <c:formatCode>_-* #,##0_-;\-* #,##0_-;_-* "-"??_-;_-@_-</c:formatCode>
                <c:ptCount val="21"/>
                <c:pt idx="0">
                  <c:v>239</c:v>
                </c:pt>
                <c:pt idx="1">
                  <c:v>245</c:v>
                </c:pt>
                <c:pt idx="2">
                  <c:v>213</c:v>
                </c:pt>
                <c:pt idx="3">
                  <c:v>157</c:v>
                </c:pt>
                <c:pt idx="4">
                  <c:v>179</c:v>
                </c:pt>
                <c:pt idx="5">
                  <c:v>160</c:v>
                </c:pt>
                <c:pt idx="6">
                  <c:v>146</c:v>
                </c:pt>
                <c:pt idx="7">
                  <c:v>132</c:v>
                </c:pt>
                <c:pt idx="8">
                  <c:v>158</c:v>
                </c:pt>
                <c:pt idx="9">
                  <c:v>123</c:v>
                </c:pt>
                <c:pt idx="10">
                  <c:v>146</c:v>
                </c:pt>
                <c:pt idx="11">
                  <c:v>113</c:v>
                </c:pt>
                <c:pt idx="12">
                  <c:v>117</c:v>
                </c:pt>
                <c:pt idx="13">
                  <c:v>148</c:v>
                </c:pt>
                <c:pt idx="14">
                  <c:v>129</c:v>
                </c:pt>
                <c:pt idx="15">
                  <c:v>136</c:v>
                </c:pt>
                <c:pt idx="16">
                  <c:v>98</c:v>
                </c:pt>
                <c:pt idx="17">
                  <c:v>94</c:v>
                </c:pt>
                <c:pt idx="18">
                  <c:v>139</c:v>
                </c:pt>
                <c:pt idx="19">
                  <c:v>96</c:v>
                </c:pt>
                <c:pt idx="20">
                  <c:v>132</c:v>
                </c:pt>
              </c:numCache>
            </c:numRef>
          </c:val>
          <c:extLst xmlns:c16r2="http://schemas.microsoft.com/office/drawing/2015/06/chart">
            <c:ext xmlns:c16="http://schemas.microsoft.com/office/drawing/2014/chart" uri="{C3380CC4-5D6E-409C-BE32-E72D297353CC}">
              <c16:uniqueId val="{00000002-D3A2-A142-8239-5619E7EB2FAD}"/>
            </c:ext>
          </c:extLst>
        </c:ser>
        <c:ser>
          <c:idx val="0"/>
          <c:order val="3"/>
          <c:tx>
            <c:v>Change in threshold from $10m to $100m</c:v>
          </c:tx>
          <c:marker>
            <c:symbol val="none"/>
          </c:marker>
          <c:cat>
            <c:numRef>
              <c:f>'Time series'!$B$2:$V$2</c:f>
              <c:numCache>
                <c:formatCode>General</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'Time series'!$C$98:$C$103</c:f>
              <c:numCache>
                <c:formatCode>General</c:formatCode>
                <c:ptCount val="6"/>
                <c:pt idx="4">
                  <c:v>0</c:v>
                </c:pt>
                <c:pt idx="5">
                  <c:v>25000000000</c:v>
                </c:pt>
              </c:numCache>
            </c:numRef>
          </c:val>
          <c:extLst xmlns:c16r2="http://schemas.microsoft.com/office/drawing/2015/06/chart">
            <c:ext xmlns:c16="http://schemas.microsoft.com/office/drawing/2014/chart" uri="{C3380CC4-5D6E-409C-BE32-E72D297353CC}">
              <c16:uniqueId val="{00000003-D3A2-A142-8239-5619E7EB2FAD}"/>
            </c:ext>
          </c:extLst>
        </c:ser>
        <c:dLbls/>
        <c:marker val="1"/>
        <c:axId val="109556864"/>
        <c:axId val="109546496"/>
      </c:lineChart>
      <c:catAx>
        <c:axId val="109522304"/>
        <c:scaling>
          <c:orientation val="minMax"/>
        </c:scaling>
        <c:axPos val="b"/>
        <c:numFmt formatCode="General" sourceLinked="1"/>
        <c:tickLblPos val="nextTo"/>
        <c:txPr>
          <a:bodyPr/>
          <a:lstStyle/>
          <a:p>
            <a:pPr>
              <a:defRPr sz="1200"/>
            </a:pPr>
            <a:endParaRPr lang="en-US"/>
          </a:p>
        </c:txPr>
        <c:crossAx val="109544576"/>
        <c:crosses val="autoZero"/>
        <c:auto val="1"/>
        <c:lblAlgn val="ctr"/>
        <c:lblOffset val="100"/>
      </c:catAx>
      <c:valAx>
        <c:axId val="109544576"/>
        <c:scaling>
          <c:orientation val="minMax"/>
        </c:scaling>
        <c:axPos val="l"/>
        <c:majorGridlines/>
        <c:numFmt formatCode="[$$-1409]#,##0" sourceLinked="0"/>
        <c:tickLblPos val="nextTo"/>
        <c:txPr>
          <a:bodyPr/>
          <a:lstStyle/>
          <a:p>
            <a:pPr>
              <a:defRPr sz="1200"/>
            </a:pPr>
            <a:endParaRPr lang="en-US"/>
          </a:p>
        </c:txPr>
        <c:crossAx val="109522304"/>
        <c:crosses val="autoZero"/>
        <c:crossBetween val="between"/>
        <c:dispUnits>
          <c:builtInUnit val="billions"/>
          <c:dispUnitsLbl>
            <c:layout>
              <c:manualLayout>
                <c:xMode val="edge"/>
                <c:yMode val="edge"/>
                <c:x val="3.4265881785179572E-2"/>
                <c:y val="0.12484041770064512"/>
              </c:manualLayout>
            </c:layout>
            <c:tx>
              <c:rich>
                <a:bodyPr rot="0" vert="horz"/>
                <a:lstStyle/>
                <a:p>
                  <a:pPr>
                    <a:defRPr sz="1200"/>
                  </a:pPr>
                  <a:r>
                    <a:rPr lang="en-NZ" sz="1200"/>
                    <a:t>$ Billions</a:t>
                  </a:r>
                </a:p>
              </c:rich>
            </c:tx>
          </c:dispUnitsLbl>
        </c:dispUnits>
      </c:valAx>
      <c:valAx>
        <c:axId val="109546496"/>
        <c:scaling>
          <c:orientation val="minMax"/>
          <c:max val="250"/>
        </c:scaling>
        <c:axPos val="r"/>
        <c:title>
          <c:tx>
            <c:rich>
              <a:bodyPr rot="0" vert="horz"/>
              <a:lstStyle/>
              <a:p>
                <a:pPr algn="l">
                  <a:defRPr sz="1200"/>
                </a:pPr>
                <a:r>
                  <a:rPr lang="en-US" sz="1200"/>
                  <a:t>Applications approved</a:t>
                </a:r>
              </a:p>
            </c:rich>
          </c:tx>
          <c:layout>
            <c:manualLayout>
              <c:xMode val="edge"/>
              <c:yMode val="edge"/>
              <c:x val="0.82998424842846952"/>
              <c:y val="0.12179478836899835"/>
            </c:manualLayout>
          </c:layout>
        </c:title>
        <c:numFmt formatCode="#,##0" sourceLinked="0"/>
        <c:tickLblPos val="nextTo"/>
        <c:txPr>
          <a:bodyPr/>
          <a:lstStyle/>
          <a:p>
            <a:pPr>
              <a:defRPr sz="1200"/>
            </a:pPr>
            <a:endParaRPr lang="en-US"/>
          </a:p>
        </c:txPr>
        <c:crossAx val="109556864"/>
        <c:crosses val="max"/>
        <c:crossBetween val="between"/>
      </c:valAx>
      <c:catAx>
        <c:axId val="109556864"/>
        <c:scaling>
          <c:orientation val="minMax"/>
        </c:scaling>
        <c:delete val="1"/>
        <c:axPos val="b"/>
        <c:numFmt formatCode="General" sourceLinked="1"/>
        <c:tickLblPos val="none"/>
        <c:crossAx val="109546496"/>
        <c:crosses val="autoZero"/>
        <c:auto val="1"/>
        <c:lblAlgn val="ctr"/>
        <c:lblOffset val="100"/>
      </c:catAx>
    </c:plotArea>
    <c:legend>
      <c:legendPos val="r"/>
      <c:legendEntry>
        <c:idx val="3"/>
        <c:delete val="1"/>
      </c:legendEntry>
      <c:layout>
        <c:manualLayout>
          <c:xMode val="edge"/>
          <c:yMode val="edge"/>
          <c:x val="0.4791049042367253"/>
          <c:y val="0.24299857652383924"/>
          <c:w val="0.29090269691661397"/>
          <c:h val="0.1464205380095483"/>
        </c:manualLayout>
      </c:layout>
      <c:spPr>
        <a:solidFill>
          <a:schemeClr val="bg1"/>
        </a:solidFill>
      </c:spPr>
      <c:txPr>
        <a:bodyPr/>
        <a:lstStyle/>
        <a:p>
          <a:pPr>
            <a:defRPr sz="1200"/>
          </a:pPr>
          <a:endParaRPr lang="en-US"/>
        </a:p>
      </c:txPr>
    </c:legend>
    <c:plotVisOnly val="1"/>
    <c:dispBlanksAs val="span"/>
  </c:chart>
  <c:txPr>
    <a:bodyPr/>
    <a:lstStyle/>
    <a:p>
      <a:pPr>
        <a:defRPr>
          <a:solidFill>
            <a:srgbClr val="0070C0"/>
          </a:solidFill>
        </a:defRPr>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pPr>
            <a:r>
              <a:rPr lang="en-US" sz="2000"/>
              <a:t>Land sales to overseas investors approved since 2001</a:t>
            </a:r>
          </a:p>
          <a:p>
            <a:pPr>
              <a:defRPr/>
            </a:pPr>
            <a:r>
              <a:rPr lang="en-US" sz="1200"/>
              <a:t>Source: OIO</a:t>
            </a:r>
          </a:p>
        </c:rich>
      </c:tx>
      <c:layout/>
    </c:title>
    <c:plotArea>
      <c:layout>
        <c:manualLayout>
          <c:layoutTarget val="inner"/>
          <c:xMode val="edge"/>
          <c:yMode val="edge"/>
          <c:x val="9.8950790147047579E-2"/>
          <c:y val="0.20794082557862092"/>
          <c:w val="0.85655511811023621"/>
          <c:h val="0.68607766699004669"/>
        </c:manualLayout>
      </c:layout>
      <c:areaChart>
        <c:grouping val="stacked"/>
        <c:ser>
          <c:idx val="4"/>
          <c:order val="0"/>
          <c:tx>
            <c:strRef>
              <c:f>'Time series'!$A$26</c:f>
              <c:strCache>
                <c:ptCount val="1"/>
                <c:pt idx="0">
                  <c:v> Net land area (ha) </c:v>
                </c:pt>
              </c:strCache>
            </c:strRef>
          </c:tx>
          <c:spPr>
            <a:solidFill>
              <a:srgbClr val="FF0D0D"/>
            </a:solidFill>
            <a:ln w="25400">
              <a:noFill/>
            </a:ln>
          </c:spPr>
          <c:cat>
            <c:numRef>
              <c:f>'Time series'!$B$2:$V$2</c:f>
              <c:numCache>
                <c:formatCode>General</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'Time series'!$B$26:$V$26</c:f>
              <c:numCache>
                <c:formatCode>_-* #,##0_-;\-* #,##0_-;_-* "-"??_-;_-@_-</c:formatCode>
                <c:ptCount val="21"/>
                <c:pt idx="0">
                  <c:v>64421</c:v>
                </c:pt>
                <c:pt idx="1">
                  <c:v>35800</c:v>
                </c:pt>
                <c:pt idx="2">
                  <c:v>26393</c:v>
                </c:pt>
                <c:pt idx="3">
                  <c:v>55166</c:v>
                </c:pt>
                <c:pt idx="4">
                  <c:v>51975</c:v>
                </c:pt>
                <c:pt idx="5">
                  <c:v>270508</c:v>
                </c:pt>
                <c:pt idx="6">
                  <c:v>16580</c:v>
                </c:pt>
                <c:pt idx="7">
                  <c:v>38696</c:v>
                </c:pt>
                <c:pt idx="8">
                  <c:v>32242</c:v>
                </c:pt>
                <c:pt idx="9">
                  <c:v>31829</c:v>
                </c:pt>
                <c:pt idx="10">
                  <c:v>91681</c:v>
                </c:pt>
                <c:pt idx="11">
                  <c:v>33870</c:v>
                </c:pt>
                <c:pt idx="12">
                  <c:v>80083</c:v>
                </c:pt>
                <c:pt idx="13">
                  <c:v>27840</c:v>
                </c:pt>
                <c:pt idx="14">
                  <c:v>32879</c:v>
                </c:pt>
                <c:pt idx="15">
                  <c:v>39859</c:v>
                </c:pt>
                <c:pt idx="16">
                  <c:v>39132</c:v>
                </c:pt>
                <c:pt idx="17">
                  <c:v>49972</c:v>
                </c:pt>
                <c:pt idx="18">
                  <c:v>22457</c:v>
                </c:pt>
                <c:pt idx="19">
                  <c:v>37948</c:v>
                </c:pt>
                <c:pt idx="20">
                  <c:v>81448</c:v>
                </c:pt>
              </c:numCache>
            </c:numRef>
          </c:val>
          <c:extLst xmlns:c16r2="http://schemas.microsoft.com/office/drawing/2015/06/chart">
            <c:ext xmlns:c16="http://schemas.microsoft.com/office/drawing/2014/chart" uri="{C3380CC4-5D6E-409C-BE32-E72D297353CC}">
              <c16:uniqueId val="{00000000-692E-48FD-852D-73BAB7723588}"/>
            </c:ext>
          </c:extLst>
        </c:ser>
        <c:ser>
          <c:idx val="5"/>
          <c:order val="1"/>
          <c:tx>
            <c:strRef>
              <c:f>'Time series'!$A$27</c:f>
              <c:strCache>
                <c:ptCount val="1"/>
                <c:pt idx="0">
                  <c:v> Gross land area (ha) </c:v>
                </c:pt>
              </c:strCache>
            </c:strRef>
          </c:tx>
          <c:spPr>
            <a:solidFill>
              <a:srgbClr val="C00000"/>
            </a:solidFill>
            <a:ln w="25400">
              <a:noFill/>
            </a:ln>
          </c:spPr>
          <c:cat>
            <c:numRef>
              <c:f>'Time series'!$B$2:$V$2</c:f>
              <c:numCache>
                <c:formatCode>General</c:formatCod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2021</c:v>
                </c:pt>
              </c:numCache>
            </c:numRef>
          </c:cat>
          <c:val>
            <c:numRef>
              <c:f>'Time series'!$B$27:$V$27</c:f>
              <c:numCache>
                <c:formatCode>_-* #,##0_-;\-* #,##0_-;_-* "-"??_-;_-@_-</c:formatCode>
                <c:ptCount val="21"/>
                <c:pt idx="0">
                  <c:v>98861</c:v>
                </c:pt>
                <c:pt idx="1">
                  <c:v>77347</c:v>
                </c:pt>
                <c:pt idx="2">
                  <c:v>36157</c:v>
                </c:pt>
                <c:pt idx="3">
                  <c:v>410144</c:v>
                </c:pt>
                <c:pt idx="4">
                  <c:v>166074</c:v>
                </c:pt>
                <c:pt idx="5">
                  <c:v>396962</c:v>
                </c:pt>
                <c:pt idx="6">
                  <c:v>90355</c:v>
                </c:pt>
                <c:pt idx="7">
                  <c:v>70562</c:v>
                </c:pt>
                <c:pt idx="8">
                  <c:v>364810</c:v>
                </c:pt>
                <c:pt idx="9">
                  <c:v>139939</c:v>
                </c:pt>
                <c:pt idx="10">
                  <c:v>217126</c:v>
                </c:pt>
                <c:pt idx="11">
                  <c:v>51634</c:v>
                </c:pt>
                <c:pt idx="12">
                  <c:v>208246</c:v>
                </c:pt>
                <c:pt idx="13">
                  <c:v>41033</c:v>
                </c:pt>
                <c:pt idx="14">
                  <c:v>79897</c:v>
                </c:pt>
                <c:pt idx="15">
                  <c:v>465863</c:v>
                </c:pt>
                <c:pt idx="16">
                  <c:v>72375</c:v>
                </c:pt>
                <c:pt idx="17">
                  <c:v>182878</c:v>
                </c:pt>
                <c:pt idx="18">
                  <c:v>87732</c:v>
                </c:pt>
                <c:pt idx="19">
                  <c:v>57839</c:v>
                </c:pt>
                <c:pt idx="20">
                  <c:v>48181</c:v>
                </c:pt>
              </c:numCache>
            </c:numRef>
          </c:val>
          <c:extLst xmlns:c16r2="http://schemas.microsoft.com/office/drawing/2015/06/chart">
            <c:ext xmlns:c16="http://schemas.microsoft.com/office/drawing/2014/chart" uri="{C3380CC4-5D6E-409C-BE32-E72D297353CC}">
              <c16:uniqueId val="{00000001-692E-48FD-852D-73BAB7723588}"/>
            </c:ext>
          </c:extLst>
        </c:ser>
        <c:dLbls/>
        <c:axId val="109673088"/>
        <c:axId val="109699456"/>
      </c:areaChart>
      <c:catAx>
        <c:axId val="109673088"/>
        <c:scaling>
          <c:orientation val="minMax"/>
        </c:scaling>
        <c:axPos val="b"/>
        <c:numFmt formatCode="General" sourceLinked="1"/>
        <c:tickLblPos val="nextTo"/>
        <c:txPr>
          <a:bodyPr/>
          <a:lstStyle/>
          <a:p>
            <a:pPr>
              <a:defRPr sz="1200"/>
            </a:pPr>
            <a:endParaRPr lang="en-US"/>
          </a:p>
        </c:txPr>
        <c:crossAx val="109699456"/>
        <c:crosses val="autoZero"/>
        <c:auto val="1"/>
        <c:lblAlgn val="ctr"/>
        <c:lblOffset val="100"/>
      </c:catAx>
      <c:valAx>
        <c:axId val="109699456"/>
        <c:scaling>
          <c:orientation val="minMax"/>
          <c:max val="700000"/>
        </c:scaling>
        <c:axPos val="l"/>
        <c:majorGridlines/>
        <c:title>
          <c:tx>
            <c:rich>
              <a:bodyPr rot="0" vert="horz"/>
              <a:lstStyle/>
              <a:p>
                <a:pPr>
                  <a:defRPr/>
                </a:pPr>
                <a:r>
                  <a:rPr lang="en-US"/>
                  <a:t>Hectares</a:t>
                </a:r>
              </a:p>
            </c:rich>
          </c:tx>
          <c:layout>
            <c:manualLayout>
              <c:xMode val="edge"/>
              <c:yMode val="edge"/>
              <c:x val="1.9230769230769239E-2"/>
              <c:y val="0.14073686037179242"/>
            </c:manualLayout>
          </c:layout>
        </c:title>
        <c:numFmt formatCode="#,##0" sourceLinked="0"/>
        <c:tickLblPos val="nextTo"/>
        <c:txPr>
          <a:bodyPr/>
          <a:lstStyle/>
          <a:p>
            <a:pPr>
              <a:defRPr sz="1200"/>
            </a:pPr>
            <a:endParaRPr lang="en-US"/>
          </a:p>
        </c:txPr>
        <c:crossAx val="109673088"/>
        <c:crosses val="autoZero"/>
        <c:crossBetween val="midCat"/>
      </c:valAx>
    </c:plotArea>
    <c:legend>
      <c:legendPos val="r"/>
      <c:layout>
        <c:manualLayout>
          <c:xMode val="edge"/>
          <c:yMode val="edge"/>
          <c:x val="0.51355959333312362"/>
          <c:y val="0.21055420978613654"/>
          <c:w val="0.22700077936329863"/>
          <c:h val="9.3451748763962672E-2"/>
        </c:manualLayout>
      </c:layout>
      <c:overlay val="1"/>
      <c:spPr>
        <a:solidFill>
          <a:schemeClr val="bg1"/>
        </a:solidFill>
      </c:spPr>
      <c:txPr>
        <a:bodyPr/>
        <a:lstStyle/>
        <a:p>
          <a:pPr>
            <a:defRPr sz="1200"/>
          </a:pPr>
          <a:endParaRPr lang="en-US"/>
        </a:p>
      </c:txPr>
    </c:legend>
    <c:plotVisOnly val="1"/>
    <c:dispBlanksAs val="zero"/>
  </c:chart>
  <c:txPr>
    <a:bodyPr/>
    <a:lstStyle/>
    <a:p>
      <a:pPr>
        <a:defRPr>
          <a:solidFill>
            <a:srgbClr val="0070C0"/>
          </a:solidFill>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NZ"/>
  <c:chart>
    <c:title>
      <c:tx>
        <c:rich>
          <a:bodyPr rot="0" spcFirstLastPara="1" vertOverflow="ellipsis" vert="horz" wrap="square" anchor="ctr" anchorCtr="1"/>
          <a:lstStyle/>
          <a:p>
            <a:pPr>
              <a:defRPr sz="1440" b="0" i="0" u="none" strike="noStrike" kern="1200" spc="0" baseline="0">
                <a:solidFill>
                  <a:srgbClr val="0070C0"/>
                </a:solidFill>
                <a:latin typeface="+mn-lt"/>
                <a:ea typeface="+mn-ea"/>
                <a:cs typeface="+mn-cs"/>
              </a:defRPr>
            </a:pPr>
            <a:r>
              <a:rPr lang="en-NZ" sz="2000" b="1"/>
              <a:t>Annual sales of interests in land approved by OIO compared to total land for farming</a:t>
            </a:r>
          </a:p>
          <a:p>
            <a:pPr>
              <a:defRPr sz="1440" b="0" i="0" u="none" strike="noStrike" kern="1200" spc="0" baseline="0">
                <a:solidFill>
                  <a:srgbClr val="0070C0"/>
                </a:solidFill>
                <a:latin typeface="+mn-lt"/>
                <a:ea typeface="+mn-ea"/>
                <a:cs typeface="+mn-cs"/>
              </a:defRPr>
            </a:pPr>
            <a:r>
              <a:rPr lang="en-NZ" sz="1400"/>
              <a:t>Average hectares per year as a percentage of total land for farming</a:t>
            </a:r>
          </a:p>
          <a:p>
            <a:pPr>
              <a:defRPr sz="1440" b="0" i="0" u="none" strike="noStrike" kern="1200" spc="0" baseline="0">
                <a:solidFill>
                  <a:srgbClr val="0070C0"/>
                </a:solidFill>
                <a:latin typeface="+mn-lt"/>
                <a:ea typeface="+mn-ea"/>
                <a:cs typeface="+mn-cs"/>
              </a:defRPr>
            </a:pPr>
            <a:r>
              <a:rPr lang="en-NZ" sz="1200"/>
              <a:t>Sources: OIO, Stats NZ</a:t>
            </a:r>
          </a:p>
        </c:rich>
      </c:tx>
      <c:layout>
        <c:manualLayout>
          <c:xMode val="edge"/>
          <c:yMode val="edge"/>
          <c:x val="0.14186229501020506"/>
          <c:y val="2.3904382470119528E-2"/>
        </c:manualLayout>
      </c:layout>
      <c:spPr>
        <a:noFill/>
        <a:ln>
          <a:noFill/>
        </a:ln>
        <a:effectLst/>
      </c:spPr>
    </c:title>
    <c:plotArea>
      <c:layout/>
      <c:barChart>
        <c:barDir val="col"/>
        <c:grouping val="stacked"/>
        <c:ser>
          <c:idx val="0"/>
          <c:order val="0"/>
          <c:tx>
            <c:strRef>
              <c:f>'Time series'!$AQ$16</c:f>
              <c:strCache>
                <c:ptCount val="1"/>
                <c:pt idx="0">
                  <c:v>Freehold</c:v>
                </c:pt>
              </c:strCache>
            </c:strRef>
          </c:tx>
          <c:spPr>
            <a:solidFill>
              <a:schemeClr val="accent1"/>
            </a:solidFill>
            <a:ln>
              <a:noFill/>
            </a:ln>
            <a:effectLst/>
          </c:spPr>
          <c:cat>
            <c:multiLvlStrRef>
              <c:f>'Time series'!$AO$17:$AP$23</c:f>
              <c:multiLvlStrCache>
                <c:ptCount val="7"/>
                <c:lvl>
                  <c:pt idx="0">
                    <c:v>Labour-led (2001-2008)</c:v>
                  </c:pt>
                  <c:pt idx="1">
                    <c:v>National-led (2009-2017)</c:v>
                  </c:pt>
                  <c:pt idx="2">
                    <c:v>Labour-led (2018-2021)</c:v>
                  </c:pt>
                  <c:pt idx="4">
                    <c:v>Labour-led (2001-2008)</c:v>
                  </c:pt>
                  <c:pt idx="5">
                    <c:v>National-led (2009-2017)</c:v>
                  </c:pt>
                  <c:pt idx="6">
                    <c:v>Labour-led (2018-2021)</c:v>
                  </c:pt>
                </c:lvl>
                <c:lvl>
                  <c:pt idx="0">
                    <c:v>Net</c:v>
                  </c:pt>
                  <c:pt idx="3">
                    <c:v> </c:v>
                  </c:pt>
                  <c:pt idx="4">
                    <c:v>Gross</c:v>
                  </c:pt>
                </c:lvl>
              </c:multiLvlStrCache>
            </c:multiLvlStrRef>
          </c:cat>
          <c:val>
            <c:numRef>
              <c:f>'Time series'!$AQ$17:$AQ$23</c:f>
              <c:numCache>
                <c:formatCode>0.00%</c:formatCode>
                <c:ptCount val="7"/>
                <c:pt idx="0">
                  <c:v>2.8351513515359676E-3</c:v>
                </c:pt>
                <c:pt idx="1">
                  <c:v>2.3936017040040174E-3</c:v>
                </c:pt>
                <c:pt idx="2">
                  <c:v>2.4251829057229226E-3</c:v>
                </c:pt>
                <c:pt idx="4">
                  <c:v>7.4992195051893683E-3</c:v>
                </c:pt>
                <c:pt idx="5">
                  <c:v>9.4462702964542393E-3</c:v>
                </c:pt>
                <c:pt idx="6">
                  <c:v>4.6807132106876422E-3</c:v>
                </c:pt>
              </c:numCache>
            </c:numRef>
          </c:val>
          <c:extLst xmlns:c16r2="http://schemas.microsoft.com/office/drawing/2015/06/chart">
            <c:ext xmlns:c16="http://schemas.microsoft.com/office/drawing/2014/chart" uri="{C3380CC4-5D6E-409C-BE32-E72D297353CC}">
              <c16:uniqueId val="{00000000-4FDE-4A2D-BF6D-D2D324DAAD09}"/>
            </c:ext>
          </c:extLst>
        </c:ser>
        <c:ser>
          <c:idx val="1"/>
          <c:order val="1"/>
          <c:tx>
            <c:strRef>
              <c:f>'Time series'!$AR$16</c:f>
              <c:strCache>
                <c:ptCount val="1"/>
                <c:pt idx="0">
                  <c:v>Other interests (e.g. leases, cutting rights)</c:v>
                </c:pt>
              </c:strCache>
            </c:strRef>
          </c:tx>
          <c:spPr>
            <a:solidFill>
              <a:schemeClr val="accent2"/>
            </a:solidFill>
            <a:ln>
              <a:noFill/>
            </a:ln>
            <a:effectLst/>
          </c:spPr>
          <c:cat>
            <c:multiLvlStrRef>
              <c:f>'Time series'!$AO$17:$AP$23</c:f>
              <c:multiLvlStrCache>
                <c:ptCount val="7"/>
                <c:lvl>
                  <c:pt idx="0">
                    <c:v>Labour-led (2001-2008)</c:v>
                  </c:pt>
                  <c:pt idx="1">
                    <c:v>National-led (2009-2017)</c:v>
                  </c:pt>
                  <c:pt idx="2">
                    <c:v>Labour-led (2018-2021)</c:v>
                  </c:pt>
                  <c:pt idx="4">
                    <c:v>Labour-led (2001-2008)</c:v>
                  </c:pt>
                  <c:pt idx="5">
                    <c:v>National-led (2009-2017)</c:v>
                  </c:pt>
                  <c:pt idx="6">
                    <c:v>Labour-led (2018-2021)</c:v>
                  </c:pt>
                </c:lvl>
                <c:lvl>
                  <c:pt idx="0">
                    <c:v>Net</c:v>
                  </c:pt>
                  <c:pt idx="3">
                    <c:v> </c:v>
                  </c:pt>
                  <c:pt idx="4">
                    <c:v>Gross</c:v>
                  </c:pt>
                </c:lvl>
              </c:multiLvlStrCache>
            </c:multiLvlStrRef>
          </c:cat>
          <c:val>
            <c:numRef>
              <c:f>'Time series'!$AR$17:$AR$23</c:f>
              <c:numCache>
                <c:formatCode>0.00%</c:formatCode>
                <c:ptCount val="7"/>
                <c:pt idx="0">
                  <c:v>1.7853574011278636E-3</c:v>
                </c:pt>
                <c:pt idx="1">
                  <c:v>7.9280580063688475E-4</c:v>
                </c:pt>
                <c:pt idx="2">
                  <c:v>1.1396774448567725E-3</c:v>
                </c:pt>
                <c:pt idx="4">
                  <c:v>3.6194683005386467E-3</c:v>
                </c:pt>
                <c:pt idx="5">
                  <c:v>3.3247550976760786E-3</c:v>
                </c:pt>
                <c:pt idx="6">
                  <c:v>2.3185483758564997E-3</c:v>
                </c:pt>
              </c:numCache>
            </c:numRef>
          </c:val>
          <c:extLst xmlns:c16r2="http://schemas.microsoft.com/office/drawing/2015/06/chart">
            <c:ext xmlns:c16="http://schemas.microsoft.com/office/drawing/2014/chart" uri="{C3380CC4-5D6E-409C-BE32-E72D297353CC}">
              <c16:uniqueId val="{00000001-4FDE-4A2D-BF6D-D2D324DAAD09}"/>
            </c:ext>
          </c:extLst>
        </c:ser>
        <c:ser>
          <c:idx val="2"/>
          <c:order val="2"/>
          <c:tx>
            <c:strRef>
              <c:f>'Time series'!$AS$16</c:f>
              <c:strCache>
                <c:ptCount val="1"/>
                <c:pt idx="0">
                  <c:v>Fill</c:v>
                </c:pt>
              </c:strCache>
            </c:strRef>
          </c:tx>
          <c:spPr>
            <a:solidFill>
              <a:schemeClr val="tx1">
                <a:alpha val="0"/>
              </a:schemeClr>
            </a:solidFill>
            <a:ln>
              <a:noFill/>
            </a:ln>
            <a:effectLst/>
          </c:spPr>
          <c:cat>
            <c:multiLvlStrRef>
              <c:f>'Time series'!$AO$17:$AP$23</c:f>
              <c:multiLvlStrCache>
                <c:ptCount val="7"/>
                <c:lvl>
                  <c:pt idx="0">
                    <c:v>Labour-led (2001-2008)</c:v>
                  </c:pt>
                  <c:pt idx="1">
                    <c:v>National-led (2009-2017)</c:v>
                  </c:pt>
                  <c:pt idx="2">
                    <c:v>Labour-led (2018-2021)</c:v>
                  </c:pt>
                  <c:pt idx="4">
                    <c:v>Labour-led (2001-2008)</c:v>
                  </c:pt>
                  <c:pt idx="5">
                    <c:v>National-led (2009-2017)</c:v>
                  </c:pt>
                  <c:pt idx="6">
                    <c:v>Labour-led (2018-2021)</c:v>
                  </c:pt>
                </c:lvl>
                <c:lvl>
                  <c:pt idx="0">
                    <c:v>Net</c:v>
                  </c:pt>
                  <c:pt idx="3">
                    <c:v> </c:v>
                  </c:pt>
                  <c:pt idx="4">
                    <c:v>Gross</c:v>
                  </c:pt>
                </c:lvl>
              </c:multiLvlStrCache>
            </c:multiLvlStrRef>
          </c:cat>
          <c:val>
            <c:numRef>
              <c:f>'Time series'!$AS$17:$AS$23</c:f>
              <c:numCache>
                <c:formatCode>General</c:formatCode>
                <c:ptCount val="7"/>
                <c:pt idx="3" formatCode="0.00%">
                  <c:v>1.3000000000000001E-2</c:v>
                </c:pt>
              </c:numCache>
            </c:numRef>
          </c:val>
          <c:extLst xmlns:c16r2="http://schemas.microsoft.com/office/drawing/2015/06/chart">
            <c:ext xmlns:c16="http://schemas.microsoft.com/office/drawing/2014/chart" uri="{C3380CC4-5D6E-409C-BE32-E72D297353CC}">
              <c16:uniqueId val="{00000002-4FDE-4A2D-BF6D-D2D324DAAD09}"/>
            </c:ext>
          </c:extLst>
        </c:ser>
        <c:dLbls/>
        <c:gapWidth val="25"/>
        <c:overlap val="100"/>
        <c:axId val="109632896"/>
        <c:axId val="110830720"/>
      </c:barChart>
      <c:catAx>
        <c:axId val="10963289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070C0"/>
                </a:solidFill>
                <a:latin typeface="+mn-lt"/>
                <a:ea typeface="+mn-ea"/>
                <a:cs typeface="+mn-cs"/>
              </a:defRPr>
            </a:pPr>
            <a:endParaRPr lang="en-US"/>
          </a:p>
        </c:txPr>
        <c:crossAx val="110830720"/>
        <c:crosses val="autoZero"/>
        <c:auto val="1"/>
        <c:lblAlgn val="ctr"/>
        <c:lblOffset val="100"/>
      </c:catAx>
      <c:valAx>
        <c:axId val="110830720"/>
        <c:scaling>
          <c:orientation val="minMax"/>
        </c:scaling>
        <c:axPos val="l"/>
        <c:majorGridlines>
          <c:spPr>
            <a:ln w="9525" cap="flat" cmpd="sng" algn="ctr">
              <a:solidFill>
                <a:schemeClr val="tx1">
                  <a:lumMod val="15000"/>
                  <a:lumOff val="85000"/>
                </a:schemeClr>
              </a:solidFill>
              <a:round/>
            </a:ln>
            <a:effectLst/>
          </c:spPr>
        </c:majorGridlines>
        <c:numFmt formatCode="0.0%" sourceLinked="0"/>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70C0"/>
                </a:solidFill>
                <a:latin typeface="+mn-lt"/>
                <a:ea typeface="+mn-ea"/>
                <a:cs typeface="+mn-cs"/>
              </a:defRPr>
            </a:pPr>
            <a:endParaRPr lang="en-US"/>
          </a:p>
        </c:txPr>
        <c:crossAx val="109632896"/>
        <c:crosses val="autoZero"/>
        <c:crossBetween val="between"/>
      </c:valAx>
      <c:spPr>
        <a:noFill/>
        <a:ln>
          <a:noFill/>
        </a:ln>
        <a:effectLst/>
      </c:spPr>
    </c:plotArea>
    <c:legend>
      <c:legendPos val="t"/>
      <c:legendEntry>
        <c:idx val="2"/>
        <c:delete val="1"/>
      </c:legendEntry>
      <c:layout/>
      <c:spPr>
        <a:noFill/>
        <a:ln>
          <a:noFill/>
        </a:ln>
        <a:effectLst/>
      </c:spPr>
      <c:txPr>
        <a:bodyPr rot="0" spcFirstLastPara="1" vertOverflow="ellipsis" vert="horz" wrap="square" anchor="ctr" anchorCtr="1"/>
        <a:lstStyle/>
        <a:p>
          <a:pPr>
            <a:defRPr sz="1400" b="0" i="0" u="none" strike="noStrike" kern="1200" baseline="0">
              <a:solidFill>
                <a:srgbClr val="0070C0"/>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solidFill>
            <a:srgbClr val="0070C0"/>
          </a:solidFill>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solidFill>
                  <a:srgbClr val="0070C0"/>
                </a:solidFill>
              </a:defRPr>
            </a:pPr>
            <a:r>
              <a:rPr lang="en-US" sz="2400" dirty="0">
                <a:solidFill>
                  <a:schemeClr val="accent1">
                    <a:lumMod val="75000"/>
                  </a:schemeClr>
                </a:solidFill>
              </a:rPr>
              <a:t>Estimated overseas ownership of farmland </a:t>
            </a:r>
          </a:p>
          <a:p>
            <a:pPr>
              <a:defRPr>
                <a:solidFill>
                  <a:srgbClr val="0070C0"/>
                </a:solidFill>
              </a:defRPr>
            </a:pPr>
            <a:r>
              <a:rPr lang="en-US" sz="1800" dirty="0">
                <a:solidFill>
                  <a:schemeClr val="accent1">
                    <a:lumMod val="75000"/>
                  </a:schemeClr>
                </a:solidFill>
              </a:rPr>
              <a:t>At least 8.7% of land under farming or 1.3 million hectares</a:t>
            </a:r>
          </a:p>
        </c:rich>
      </c:tx>
      <c:layout/>
    </c:title>
    <c:plotArea>
      <c:layout/>
      <c:barChart>
        <c:barDir val="col"/>
        <c:grouping val="stacked"/>
        <c:ser>
          <c:idx val="0"/>
          <c:order val="0"/>
          <c:spPr>
            <a:solidFill>
              <a:srgbClr val="CC3300"/>
            </a:solidFill>
          </c:spPr>
          <c:dLbls>
            <c:spPr>
              <a:ln>
                <a:noFill/>
              </a:ln>
            </c:spPr>
            <c:txPr>
              <a:bodyPr/>
              <a:lstStyle/>
              <a:p>
                <a:pPr>
                  <a:defRPr b="1">
                    <a:solidFill>
                      <a:schemeClr val="bg1"/>
                    </a:solidFill>
                  </a:defRPr>
                </a:pPr>
                <a:endParaRPr lang="en-US"/>
              </a:p>
            </c:txPr>
            <c:showVal val="1"/>
            <c:extLst xmlns:c16r2="http://schemas.microsoft.com/office/drawing/2015/06/chart">
              <c:ext xmlns:c15="http://schemas.microsoft.com/office/drawing/2012/chart" uri="{CE6537A1-D6FC-4f65-9D91-7224C49458BB}">
                <c15:showLeaderLines val="0"/>
              </c:ext>
            </c:extLst>
          </c:dLbls>
          <c:cat>
            <c:multiLvlStrRef>
              <c:f>'Major Forest owners 2012'!$J$75:$L$78</c:f>
              <c:multiLvlStrCache>
                <c:ptCount val="4"/>
                <c:lvl>
                  <c:pt idx="0">
                    <c:v>145,000 hectares</c:v>
                  </c:pt>
                  <c:pt idx="1">
                    <c:v>145,000 hectares</c:v>
                  </c:pt>
                  <c:pt idx="2">
                    <c:v>327,000 hectares</c:v>
                  </c:pt>
                  <c:pt idx="3">
                    <c:v>635,000 hectares</c:v>
                  </c:pt>
                </c:lvl>
                <c:lvl>
                  <c:pt idx="0">
                    <c:v>Freehold</c:v>
                  </c:pt>
                  <c:pt idx="1">
                    <c:v>Other interests</c:v>
                  </c:pt>
                  <c:pt idx="2">
                    <c:v>Freehold</c:v>
                  </c:pt>
                  <c:pt idx="3">
                    <c:v>Other interests</c:v>
                  </c:pt>
                </c:lvl>
                <c:lvl>
                  <c:pt idx="0">
                    <c:v>Agriculture</c:v>
                  </c:pt>
                  <c:pt idx="2">
                    <c:v>Forestry</c:v>
                  </c:pt>
                </c:lvl>
              </c:multiLvlStrCache>
            </c:multiLvlStrRef>
          </c:cat>
          <c:val>
            <c:numRef>
              <c:f>'Major Forest owners 2012'!$M$75:$M$78</c:f>
              <c:numCache>
                <c:formatCode>0.0%</c:formatCode>
                <c:ptCount val="4"/>
                <c:pt idx="0">
                  <c:v>9.9451303155006898E-3</c:v>
                </c:pt>
                <c:pt idx="1">
                  <c:v>9.9451303155006898E-3</c:v>
                </c:pt>
                <c:pt idx="2">
                  <c:v>2.2427983539094653E-2</c:v>
                </c:pt>
                <c:pt idx="3">
                  <c:v>4.3552812071330584E-2</c:v>
                </c:pt>
              </c:numCache>
            </c:numRef>
          </c:val>
          <c:extLst xmlns:c16r2="http://schemas.microsoft.com/office/drawing/2015/06/chart">
            <c:ext xmlns:c16="http://schemas.microsoft.com/office/drawing/2014/chart" uri="{C3380CC4-5D6E-409C-BE32-E72D297353CC}">
              <c16:uniqueId val="{00000000-64BF-472B-9315-765C9E3B6C40}"/>
            </c:ext>
          </c:extLst>
        </c:ser>
        <c:dLbls/>
        <c:overlap val="100"/>
        <c:axId val="110864256"/>
        <c:axId val="110865792"/>
      </c:barChart>
      <c:catAx>
        <c:axId val="110864256"/>
        <c:scaling>
          <c:orientation val="minMax"/>
        </c:scaling>
        <c:axPos val="b"/>
        <c:numFmt formatCode="General" sourceLinked="0"/>
        <c:tickLblPos val="nextTo"/>
        <c:txPr>
          <a:bodyPr/>
          <a:lstStyle/>
          <a:p>
            <a:pPr>
              <a:defRPr>
                <a:solidFill>
                  <a:srgbClr val="0070C0"/>
                </a:solidFill>
              </a:defRPr>
            </a:pPr>
            <a:endParaRPr lang="en-US"/>
          </a:p>
        </c:txPr>
        <c:crossAx val="110865792"/>
        <c:crosses val="autoZero"/>
        <c:auto val="1"/>
        <c:lblAlgn val="ctr"/>
        <c:lblOffset val="100"/>
      </c:catAx>
      <c:valAx>
        <c:axId val="110865792"/>
        <c:scaling>
          <c:orientation val="minMax"/>
        </c:scaling>
        <c:axPos val="l"/>
        <c:majorGridlines/>
        <c:numFmt formatCode="0.0%" sourceLinked="1"/>
        <c:tickLblPos val="nextTo"/>
        <c:txPr>
          <a:bodyPr/>
          <a:lstStyle/>
          <a:p>
            <a:pPr>
              <a:defRPr>
                <a:solidFill>
                  <a:srgbClr val="0070C0"/>
                </a:solidFill>
              </a:defRPr>
            </a:pPr>
            <a:endParaRPr lang="en-US"/>
          </a:p>
        </c:txPr>
        <c:crossAx val="110864256"/>
        <c:crosses val="autoZero"/>
        <c:crossBetween val="between"/>
      </c:valAx>
    </c:plotArea>
    <c:plotVisOnly val="1"/>
    <c:dispBlanksAs val="gap"/>
  </c:chart>
  <c:txPr>
    <a:bodyPr/>
    <a:lstStyle/>
    <a:p>
      <a:pPr>
        <a:defRPr sz="12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NZ"/>
  <c:chart>
    <c:title>
      <c:tx>
        <c:rich>
          <a:bodyPr/>
          <a:lstStyle/>
          <a:p>
            <a:pPr>
              <a:defRPr/>
            </a:pPr>
            <a:r>
              <a:rPr lang="en-US" sz="1800" dirty="0"/>
              <a:t>Overseas ownership of New Zealand companies by country ($</a:t>
            </a:r>
            <a:r>
              <a:rPr lang="en-US" sz="1800" baseline="0" dirty="0"/>
              <a:t> </a:t>
            </a:r>
            <a:r>
              <a:rPr lang="en-US" sz="1800" dirty="0"/>
              <a:t>million)</a:t>
            </a:r>
            <a:r>
              <a:rPr lang="en-US" sz="1400" dirty="0"/>
              <a:t> </a:t>
            </a:r>
          </a:p>
          <a:p>
            <a:pPr>
              <a:defRPr/>
            </a:pPr>
            <a:r>
              <a:rPr lang="en-US" dirty="0"/>
              <a:t>May</a:t>
            </a:r>
            <a:r>
              <a:rPr lang="en-US" baseline="0" dirty="0"/>
              <a:t> 2022</a:t>
            </a:r>
            <a:endParaRPr lang="en-US" dirty="0"/>
          </a:p>
        </c:rich>
      </c:tx>
      <c:layout>
        <c:manualLayout>
          <c:xMode val="edge"/>
          <c:yMode val="edge"/>
          <c:x val="0.14202766841644796"/>
          <c:y val="1.037544819006936E-2"/>
        </c:manualLayout>
      </c:layout>
    </c:title>
    <c:plotArea>
      <c:layout>
        <c:manualLayout>
          <c:layoutTarget val="inner"/>
          <c:xMode val="edge"/>
          <c:yMode val="edge"/>
          <c:x val="5.8333333333333348E-2"/>
          <c:y val="0.12288416581022606"/>
          <c:w val="0.90138888888888891"/>
          <c:h val="0.79885357452030492"/>
        </c:manualLayout>
      </c:layout>
      <c:ofPieChart>
        <c:ofPieType val="pie"/>
        <c:varyColors val="1"/>
        <c:ser>
          <c:idx val="0"/>
          <c:order val="0"/>
          <c:dLbls>
            <c:dLbl>
              <c:idx val="0"/>
              <c:layout>
                <c:manualLayout>
                  <c:x val="-0.19154192001626222"/>
                  <c:y val="6.4769958873251099E-2"/>
                </c:manualLayout>
              </c:layout>
              <c:tx>
                <c:rich>
                  <a:bodyPr/>
                  <a:lstStyle/>
                  <a:p>
                    <a:pPr>
                      <a:defRPr sz="1400">
                        <a:solidFill>
                          <a:schemeClr val="bg1"/>
                        </a:solidFill>
                      </a:defRPr>
                    </a:pPr>
                    <a:fld id="{55AA3555-1B73-8844-97A3-2B5F1217954E}" type="CATEGORYNAME">
                      <a:rPr lang="en-US">
                        <a:solidFill>
                          <a:schemeClr val="tx2"/>
                        </a:solidFill>
                      </a:rPr>
                      <a:pPr>
                        <a:defRPr sz="1400">
                          <a:solidFill>
                            <a:schemeClr val="bg1"/>
                          </a:solidFill>
                        </a:defRPr>
                      </a:pPr>
                      <a:t>[CATEGORY NAME]</a:t>
                    </a:fld>
                    <a:r>
                      <a:rPr lang="en-US" baseline="0">
                        <a:solidFill>
                          <a:schemeClr val="tx2"/>
                        </a:solidFill>
                      </a:rPr>
                      <a:t>, </a:t>
                    </a:r>
                    <a:fld id="{70B71C66-1CA2-F24B-81A4-A14B6B08B4A3}" type="VALUE">
                      <a:rPr lang="en-US" baseline="0">
                        <a:solidFill>
                          <a:schemeClr val="tx2"/>
                        </a:solidFill>
                      </a:rPr>
                      <a:pPr>
                        <a:defRPr sz="1400">
                          <a:solidFill>
                            <a:schemeClr val="bg1"/>
                          </a:solidFill>
                        </a:defRPr>
                      </a:pPr>
                      <a:t>[VALUE]</a:t>
                    </a:fld>
                    <a:endParaRPr lang="en-US" baseline="0">
                      <a:solidFill>
                        <a:schemeClr val="tx2"/>
                      </a:solidFill>
                    </a:endParaRPr>
                  </a:p>
                </c:rich>
              </c:tx>
              <c:numFmt formatCode="\$#,##0&quot;m&quot;" sourceLinked="0"/>
              <c:spPr/>
              <c:showVal val="1"/>
              <c:showCatName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0-5F8C-124F-A302-F816806401BC}"/>
                </c:ext>
              </c:extLst>
            </c:dLbl>
            <c:dLbl>
              <c:idx val="1"/>
              <c:layout>
                <c:manualLayout>
                  <c:x val="9.5740144343052669E-2"/>
                  <c:y val="3.2702020434350811E-2"/>
                </c:manualLayout>
              </c:layout>
              <c:numFmt formatCode="\$#,##0&quot;m&quot;" sourceLinked="0"/>
              <c:spPr/>
              <c:txPr>
                <a:bodyPr/>
                <a:lstStyle/>
                <a:p>
                  <a:pPr>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F8C-124F-A302-F816806401BC}"/>
                </c:ext>
              </c:extLst>
            </c:dLbl>
            <c:dLbl>
              <c:idx val="2"/>
              <c:layout>
                <c:manualLayout>
                  <c:x val="0"/>
                  <c:y val="4.9170182280061966E-2"/>
                </c:manualLayout>
              </c:layout>
              <c:numFmt formatCode="\$#,##0&quot;m&quot;" sourceLinked="0"/>
              <c:spPr/>
              <c:txPr>
                <a:bodyPr/>
                <a:lstStyle/>
                <a:p>
                  <a:pPr>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F8C-124F-A302-F816806401BC}"/>
                </c:ext>
              </c:extLst>
            </c:dLbl>
            <c:dLbl>
              <c:idx val="3"/>
              <c:layout>
                <c:manualLayout>
                  <c:x val="-3.3250228687245538E-2"/>
                  <c:y val="-2.6251183169033007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F8C-124F-A302-F816806401BC}"/>
                </c:ext>
              </c:extLst>
            </c:dLbl>
            <c:dLbl>
              <c:idx val="4"/>
              <c:layout>
                <c:manualLayout>
                  <c:x val="-4.5149437587111339E-2"/>
                  <c:y val="4.0920094851732217E-3"/>
                </c:manualLayout>
              </c:layout>
              <c:numFmt formatCode="\$#,##0&quot;m&quot;" sourceLinked="0"/>
              <c:spPr/>
              <c:txPr>
                <a:bodyPr/>
                <a:lstStyle/>
                <a:p>
                  <a:pPr>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5F8C-124F-A302-F816806401BC}"/>
                </c:ext>
              </c:extLst>
            </c:dLbl>
            <c:dLbl>
              <c:idx val="5"/>
              <c:layout>
                <c:manualLayout>
                  <c:x val="-7.6474295031217221E-2"/>
                  <c:y val="-7.1454420768232926E-2"/>
                </c:manualLayout>
              </c:layout>
              <c:numFmt formatCode="\$#,##0&quot;m&quot;" sourceLinked="0"/>
              <c:spPr/>
              <c:txPr>
                <a:bodyPr/>
                <a:lstStyle/>
                <a:p>
                  <a:pPr>
                    <a:defRPr/>
                  </a:pPr>
                  <a:endParaRPr lang="en-US"/>
                </a:p>
              </c:txPr>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F8C-124F-A302-F816806401BC}"/>
                </c:ext>
              </c:extLst>
            </c:dLbl>
            <c:dLbl>
              <c:idx val="6"/>
              <c:layout>
                <c:manualLayout>
                  <c:x val="-2.9883951778230052E-2"/>
                  <c:y val="-8.2848691657509216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5F8C-124F-A302-F816806401BC}"/>
                </c:ext>
              </c:extLst>
            </c:dLbl>
            <c:dLbl>
              <c:idx val="7"/>
              <c:layout>
                <c:manualLayout>
                  <c:x val="-2.7544021971305861E-2"/>
                  <c:y val="-1.0961158711404521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F8C-124F-A302-F816806401BC}"/>
                </c:ext>
              </c:extLst>
            </c:dLbl>
            <c:dLbl>
              <c:idx val="8"/>
              <c:layout>
                <c:manualLayout>
                  <c:x val="-2.8778505758081638E-2"/>
                  <c:y val="-6.6728689344052364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5F8C-124F-A302-F816806401BC}"/>
                </c:ext>
              </c:extLst>
            </c:dLbl>
            <c:dLbl>
              <c:idx val="9"/>
              <c:layout>
                <c:manualLayout>
                  <c:x val="-3.5280602212221942E-4"/>
                  <c:y val="-3.4941037000062403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5F8C-124F-A302-F816806401BC}"/>
                </c:ext>
              </c:extLst>
            </c:dLbl>
            <c:dLbl>
              <c:idx val="10"/>
              <c:layout>
                <c:manualLayout>
                  <c:x val="3.4986876640419958E-3"/>
                  <c:y val="-9.5800646802230507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5F8C-124F-A302-F816806401BC}"/>
                </c:ext>
              </c:extLst>
            </c:dLbl>
            <c:dLbl>
              <c:idx val="11"/>
              <c:layout>
                <c:manualLayout>
                  <c:x val="-8.9141100918615918E-5"/>
                  <c:y val="-2.3426954949180085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F8C-124F-A302-F816806401BC}"/>
                </c:ext>
              </c:extLst>
            </c:dLbl>
            <c:dLbl>
              <c:idx val="12"/>
              <c:layout>
                <c:manualLayout>
                  <c:x val="0.10876409284667235"/>
                  <c:y val="0.17194156868901356"/>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5F8C-124F-A302-F816806401BC}"/>
                </c:ext>
              </c:extLst>
            </c:dLbl>
            <c:dLbl>
              <c:idx val="13"/>
              <c:layout>
                <c:manualLayout>
                  <c:x val="-1.0283510139488829E-3"/>
                  <c:y val="-1.6500473145936213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5F8C-124F-A302-F816806401BC}"/>
                </c:ext>
              </c:extLst>
            </c:dLbl>
            <c:dLbl>
              <c:idx val="14"/>
              <c:layout>
                <c:manualLayout>
                  <c:x val="0.10134861330657877"/>
                  <c:y val="-7.233948327288052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5F8C-124F-A302-F816806401BC}"/>
                </c:ext>
              </c:extLst>
            </c:dLbl>
            <c:dLbl>
              <c:idx val="15"/>
              <c:layout>
                <c:manualLayout>
                  <c:x val="0.1478310883121387"/>
                  <c:y val="-8.9523549713766123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5F8C-124F-A302-F816806401BC}"/>
                </c:ext>
              </c:extLst>
            </c:dLbl>
            <c:dLbl>
              <c:idx val="16"/>
              <c:layout>
                <c:manualLayout>
                  <c:x val="2.1153424169881929E-2"/>
                  <c:y val="-2.5873898118640694E-2"/>
                </c:manualLayout>
              </c:layout>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5F8C-124F-A302-F816806401BC}"/>
                </c:ext>
              </c:extLst>
            </c:dLbl>
            <c:dLbl>
              <c:idx val="17"/>
              <c:layout>
                <c:manualLayout>
                  <c:x val="6.7671455646631878E-2"/>
                  <c:y val="9.5997685328704008E-2"/>
                </c:manualLayout>
              </c:layout>
              <c:tx>
                <c:rich>
                  <a:bodyPr/>
                  <a:lstStyle/>
                  <a:p>
                    <a:r>
                      <a:rPr lang="en-US"/>
                      <a:t>Other </a:t>
                    </a:r>
                  </a:p>
                  <a:p>
                    <a:r>
                      <a:rPr lang="en-US"/>
                      <a:t>countries, </a:t>
                    </a:r>
                  </a:p>
                  <a:p>
                    <a:r>
                      <a:rPr lang="en-US"/>
                      <a:t>$4,432m</a:t>
                    </a:r>
                  </a:p>
                </c:rich>
              </c:tx>
              <c:showVal val="1"/>
              <c:showCatName val="1"/>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11-5F8C-124F-A302-F816806401BC}"/>
                </c:ext>
              </c:extLst>
            </c:dLbl>
            <c:numFmt formatCode="\$#,##0&quot;m&quot;" sourceLinked="0"/>
            <c:spPr>
              <a:noFill/>
              <a:ln>
                <a:noFill/>
              </a:ln>
              <a:effectLst/>
            </c:spPr>
            <c:showVal val="1"/>
            <c:showCatName val="1"/>
            <c:showLeaderLines val="1"/>
            <c:extLst xmlns:c16r2="http://schemas.microsoft.com/office/drawing/2015/06/chart">
              <c:ext xmlns:c15="http://schemas.microsoft.com/office/drawing/2012/chart" uri="{CE6537A1-D6FC-4f65-9D91-7224C49458BB}"/>
            </c:extLst>
          </c:dLbls>
          <c:cat>
            <c:strRef>
              <c:f>'Stock By Country'!$BQ$6:$BQ$21</c:f>
              <c:strCache>
                <c:ptCount val="16"/>
                <c:pt idx="0">
                  <c:v>Australia</c:v>
                </c:pt>
                <c:pt idx="1">
                  <c:v>Hong Kong (SAR)</c:v>
                </c:pt>
                <c:pt idx="2">
                  <c:v>United States of America</c:v>
                </c:pt>
                <c:pt idx="3">
                  <c:v>Singapore</c:v>
                </c:pt>
                <c:pt idx="4">
                  <c:v> Japan</c:v>
                </c:pt>
                <c:pt idx="5">
                  <c:v>United Kingdom</c:v>
                </c:pt>
                <c:pt idx="6">
                  <c:v>Canada</c:v>
                </c:pt>
                <c:pt idx="7">
                  <c:v>Netherlands</c:v>
                </c:pt>
                <c:pt idx="8">
                  <c:v>Cayman Islands</c:v>
                </c:pt>
                <c:pt idx="9">
                  <c:v>Switzerland</c:v>
                </c:pt>
                <c:pt idx="10">
                  <c:v>China, People's Republic of</c:v>
                </c:pt>
                <c:pt idx="11">
                  <c:v>Virgin Islands, British</c:v>
                </c:pt>
                <c:pt idx="12">
                  <c:v>Germany</c:v>
                </c:pt>
                <c:pt idx="13">
                  <c:v>Luxembourg</c:v>
                </c:pt>
                <c:pt idx="14">
                  <c:v>France</c:v>
                </c:pt>
                <c:pt idx="15">
                  <c:v>Other countries</c:v>
                </c:pt>
              </c:strCache>
            </c:strRef>
          </c:cat>
          <c:val>
            <c:numRef>
              <c:f>'Stock By Country'!$BY$6:$BY$21</c:f>
              <c:numCache>
                <c:formatCode>#,##0</c:formatCode>
                <c:ptCount val="16"/>
                <c:pt idx="0">
                  <c:v>66112</c:v>
                </c:pt>
                <c:pt idx="1">
                  <c:v>9862</c:v>
                </c:pt>
                <c:pt idx="2">
                  <c:v>8753</c:v>
                </c:pt>
                <c:pt idx="3">
                  <c:v>7325</c:v>
                </c:pt>
                <c:pt idx="4">
                  <c:v>6676</c:v>
                </c:pt>
                <c:pt idx="5">
                  <c:v>5713</c:v>
                </c:pt>
                <c:pt idx="6">
                  <c:v>4542</c:v>
                </c:pt>
                <c:pt idx="7">
                  <c:v>4047</c:v>
                </c:pt>
                <c:pt idx="8">
                  <c:v>2455</c:v>
                </c:pt>
                <c:pt idx="9">
                  <c:v>1859</c:v>
                </c:pt>
                <c:pt idx="10">
                  <c:v>1692</c:v>
                </c:pt>
                <c:pt idx="11">
                  <c:v>1684</c:v>
                </c:pt>
                <c:pt idx="12" formatCode="General">
                  <c:v>649</c:v>
                </c:pt>
                <c:pt idx="13" formatCode="General">
                  <c:v>642</c:v>
                </c:pt>
                <c:pt idx="14" formatCode="General">
                  <c:v>116</c:v>
                </c:pt>
                <c:pt idx="15">
                  <c:v>8757</c:v>
                </c:pt>
              </c:numCache>
            </c:numRef>
          </c:val>
          <c:extLst xmlns:c16r2="http://schemas.microsoft.com/office/drawing/2015/06/chart">
            <c:ext xmlns:c16="http://schemas.microsoft.com/office/drawing/2014/chart" uri="{C3380CC4-5D6E-409C-BE32-E72D297353CC}">
              <c16:uniqueId val="{00000012-5F8C-124F-A302-F816806401BC}"/>
            </c:ext>
          </c:extLst>
        </c:ser>
        <c:dLbls/>
        <c:gapWidth val="100"/>
        <c:splitType val="cust"/>
        <c:custSplit>
          <c:secondPiePt val="1"/>
          <c:secondPiePt val="3"/>
          <c:secondPiePt val="8"/>
          <c:secondPiePt val="9"/>
          <c:secondPiePt val="11"/>
          <c:secondPiePt val="13"/>
        </c:custSplit>
        <c:secondPieSize val="75"/>
        <c:serLines/>
      </c:ofPieChart>
    </c:plotArea>
    <c:plotVisOnly val="1"/>
    <c:dispBlanksAs val="zero"/>
  </c:chart>
  <c:txPr>
    <a:bodyPr/>
    <a:lstStyle/>
    <a:p>
      <a:pPr>
        <a:defRPr sz="1200">
          <a:solidFill>
            <a:srgbClr val="0070C0"/>
          </a:solidFill>
        </a:defRPr>
      </a:pPr>
      <a:endParaRPr lang="en-US"/>
    </a:p>
  </c:txPr>
  <c:externalData r:id="rId1"/>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0.40792</cdr:x>
      <cdr:y>0.14775</cdr:y>
    </cdr:from>
    <cdr:to>
      <cdr:x>0.49018</cdr:x>
      <cdr:y>0.28104</cdr:y>
    </cdr:to>
    <cdr:sp macro="" textlink="">
      <cdr:nvSpPr>
        <cdr:cNvPr id="5" name="TextBox 4"/>
        <cdr:cNvSpPr txBox="1"/>
      </cdr:nvSpPr>
      <cdr:spPr>
        <a:xfrm xmlns:a="http://schemas.openxmlformats.org/drawingml/2006/main">
          <a:off x="3605646" y="846287"/>
          <a:ext cx="727113" cy="763439"/>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NZ" sz="1000" i="1"/>
            <a:t>Change in </a:t>
          </a:r>
        </a:p>
        <a:p xmlns:a="http://schemas.openxmlformats.org/drawingml/2006/main">
          <a:r>
            <a:rPr lang="en-NZ" sz="1000" i="1"/>
            <a:t>methodology </a:t>
          </a:r>
        </a:p>
        <a:p xmlns:a="http://schemas.openxmlformats.org/drawingml/2006/main">
          <a:r>
            <a:rPr lang="en-NZ" sz="1000" i="1"/>
            <a:t>after </a:t>
          </a:r>
          <a:r>
            <a:rPr lang="en-NZ" sz="1000" i="1" baseline="0"/>
            <a:t>March </a:t>
          </a:r>
        </a:p>
        <a:p xmlns:a="http://schemas.openxmlformats.org/drawingml/2006/main">
          <a:r>
            <a:rPr lang="en-NZ" sz="1000" i="1" baseline="0"/>
            <a:t>2000</a:t>
          </a:r>
          <a:endParaRPr lang="en-NZ" sz="1000" i="1"/>
        </a:p>
      </cdr:txBody>
    </cdr:sp>
  </cdr:relSizeAnchor>
</c:userShapes>
</file>

<file path=ppt/drawings/drawing2.xml><?xml version="1.0" encoding="utf-8"?>
<c:userShapes xmlns:c="http://schemas.openxmlformats.org/drawingml/2006/chart">
  <cdr:relSizeAnchor xmlns:cdr="http://schemas.openxmlformats.org/drawingml/2006/chartDrawing">
    <cdr:from>
      <cdr:x>0.2617</cdr:x>
      <cdr:y>0.58673</cdr:y>
    </cdr:from>
    <cdr:to>
      <cdr:x>0.48507</cdr:x>
      <cdr:y>0.66449</cdr:y>
    </cdr:to>
    <cdr:sp macro="" textlink="">
      <cdr:nvSpPr>
        <cdr:cNvPr id="2" name="TextBox 1"/>
        <cdr:cNvSpPr txBox="1"/>
      </cdr:nvSpPr>
      <cdr:spPr>
        <a:xfrm xmlns:a="http://schemas.openxmlformats.org/drawingml/2006/main">
          <a:off x="2525207" y="3409887"/>
          <a:ext cx="2155313" cy="45191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NZ" sz="1400" dirty="0">
              <a:solidFill>
                <a:schemeClr val="bg1"/>
              </a:solidFill>
            </a:rPr>
            <a:t>Private New </a:t>
          </a:r>
          <a:r>
            <a:rPr lang="en-NZ" sz="1600" dirty="0">
              <a:solidFill>
                <a:schemeClr val="bg1"/>
              </a:solidFill>
            </a:rPr>
            <a:t>Zealand</a:t>
          </a:r>
          <a:r>
            <a:rPr lang="en-NZ" sz="1400" dirty="0">
              <a:solidFill>
                <a:schemeClr val="bg1"/>
              </a:solidFill>
            </a:rPr>
            <a:t> owned</a:t>
          </a:r>
        </a:p>
      </cdr:txBody>
    </cdr:sp>
  </cdr:relSizeAnchor>
  <cdr:relSizeAnchor xmlns:cdr="http://schemas.openxmlformats.org/drawingml/2006/chartDrawing">
    <cdr:from>
      <cdr:x>0.48118</cdr:x>
      <cdr:y>0.85932</cdr:y>
    </cdr:from>
    <cdr:to>
      <cdr:x>0.72402</cdr:x>
      <cdr:y>0.92627</cdr:y>
    </cdr:to>
    <cdr:sp macro="" textlink="">
      <cdr:nvSpPr>
        <cdr:cNvPr id="3" name="TextBox 2"/>
        <cdr:cNvSpPr txBox="1"/>
      </cdr:nvSpPr>
      <cdr:spPr>
        <a:xfrm xmlns:a="http://schemas.openxmlformats.org/drawingml/2006/main">
          <a:off x="4642903" y="4994063"/>
          <a:ext cx="2343180" cy="3890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NZ" sz="1400" dirty="0">
              <a:solidFill>
                <a:schemeClr val="bg1"/>
              </a:solidFill>
            </a:rPr>
            <a:t>Government owned</a:t>
          </a:r>
        </a:p>
      </cdr:txBody>
    </cdr:sp>
  </cdr:relSizeAnchor>
  <cdr:relSizeAnchor xmlns:cdr="http://schemas.openxmlformats.org/drawingml/2006/chartDrawing">
    <cdr:from>
      <cdr:x>0.23597</cdr:x>
      <cdr:y>0.86825</cdr:y>
    </cdr:from>
    <cdr:to>
      <cdr:x>0.57159</cdr:x>
      <cdr:y>0.92873</cdr:y>
    </cdr:to>
    <cdr:sp macro="" textlink="">
      <cdr:nvSpPr>
        <cdr:cNvPr id="4" name="TextBox 3"/>
        <cdr:cNvSpPr txBox="1"/>
      </cdr:nvSpPr>
      <cdr:spPr>
        <a:xfrm xmlns:a="http://schemas.openxmlformats.org/drawingml/2006/main">
          <a:off x="1962150" y="3829050"/>
          <a:ext cx="2790825"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NZ" sz="1100"/>
        </a:p>
      </cdr:txBody>
    </cdr:sp>
  </cdr:relSizeAnchor>
  <cdr:relSizeAnchor xmlns:cdr="http://schemas.openxmlformats.org/drawingml/2006/chartDrawing">
    <cdr:from>
      <cdr:x>0.39552</cdr:x>
      <cdr:y>0.78498</cdr:y>
    </cdr:from>
    <cdr:to>
      <cdr:x>0.54443</cdr:x>
      <cdr:y>0.8433</cdr:y>
    </cdr:to>
    <cdr:sp macro="" textlink="">
      <cdr:nvSpPr>
        <cdr:cNvPr id="5" name="TextBox 4"/>
        <cdr:cNvSpPr txBox="1"/>
      </cdr:nvSpPr>
      <cdr:spPr>
        <a:xfrm xmlns:a="http://schemas.openxmlformats.org/drawingml/2006/main">
          <a:off x="3816424" y="4562015"/>
          <a:ext cx="1436843" cy="3389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NZ" sz="1400" dirty="0">
              <a:solidFill>
                <a:schemeClr val="bg1"/>
              </a:solidFill>
            </a:rPr>
            <a:t>Foreign owned</a:t>
          </a:r>
        </a:p>
      </cdr:txBody>
    </cdr:sp>
  </cdr:relSizeAnchor>
  <cdr:relSizeAnchor xmlns:cdr="http://schemas.openxmlformats.org/drawingml/2006/chartDrawing">
    <cdr:from>
      <cdr:x>0.74456</cdr:x>
      <cdr:y>0.39741</cdr:y>
    </cdr:from>
    <cdr:to>
      <cdr:x>0.96105</cdr:x>
      <cdr:y>0.45572</cdr:y>
    </cdr:to>
    <cdr:sp macro="" textlink="">
      <cdr:nvSpPr>
        <cdr:cNvPr id="6" name="TextBox 5"/>
        <cdr:cNvSpPr txBox="1"/>
      </cdr:nvSpPr>
      <cdr:spPr>
        <a:xfrm xmlns:a="http://schemas.openxmlformats.org/drawingml/2006/main">
          <a:off x="6191249" y="1752600"/>
          <a:ext cx="1800225" cy="2571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NZ" sz="1100" i="1">
              <a:solidFill>
                <a:srgbClr val="0070C0"/>
              </a:solidFill>
            </a:rPr>
            <a:t>Right-hand scale</a:t>
          </a:r>
        </a:p>
      </cdr:txBody>
    </cdr:sp>
  </cdr:relSizeAnchor>
</c:userShapes>
</file>

<file path=ppt/drawings/drawing3.xml><?xml version="1.0" encoding="utf-8"?>
<c:userShapes xmlns:c="http://schemas.openxmlformats.org/drawingml/2006/chart">
  <cdr:relSizeAnchor xmlns:cdr="http://schemas.openxmlformats.org/drawingml/2006/chartDrawing">
    <cdr:from>
      <cdr:x>0.25058</cdr:x>
      <cdr:y>0.14575</cdr:y>
    </cdr:from>
    <cdr:to>
      <cdr:x>0.33916</cdr:x>
      <cdr:y>0.30364</cdr:y>
    </cdr:to>
    <cdr:sp macro="" textlink="">
      <cdr:nvSpPr>
        <cdr:cNvPr id="2" name="TextBox 1"/>
        <cdr:cNvSpPr txBox="1"/>
      </cdr:nvSpPr>
      <cdr:spPr>
        <a:xfrm xmlns:a="http://schemas.openxmlformats.org/drawingml/2006/main">
          <a:off x="2047869" y="685794"/>
          <a:ext cx="723900" cy="7429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NZ" sz="1100"/>
        </a:p>
      </cdr:txBody>
    </cdr:sp>
  </cdr:relSizeAnchor>
  <cdr:relSizeAnchor xmlns:cdr="http://schemas.openxmlformats.org/drawingml/2006/chartDrawing">
    <cdr:from>
      <cdr:x>0.22727</cdr:x>
      <cdr:y>0.1875</cdr:y>
    </cdr:from>
    <cdr:to>
      <cdr:x>0.36364</cdr:x>
      <cdr:y>0.30469</cdr:y>
    </cdr:to>
    <cdr:sp macro="" textlink="">
      <cdr:nvSpPr>
        <cdr:cNvPr id="3" name="TextBox 2"/>
        <cdr:cNvSpPr txBox="1"/>
      </cdr:nvSpPr>
      <cdr:spPr>
        <a:xfrm xmlns:a="http://schemas.openxmlformats.org/drawingml/2006/main">
          <a:off x="1857375" y="914400"/>
          <a:ext cx="1114425" cy="571500"/>
        </a:xfrm>
        <a:prstGeom xmlns:a="http://schemas.openxmlformats.org/drawingml/2006/main" prst="rect">
          <a:avLst/>
        </a:prstGeom>
        <a:solidFill xmlns:a="http://schemas.openxmlformats.org/drawingml/2006/main">
          <a:schemeClr val="bg1">
            <a:alpha val="85000"/>
          </a:schemeClr>
        </a:solidFill>
        <a:ln xmlns:a="http://schemas.openxmlformats.org/drawingml/2006/main" w="3175">
          <a:solidFill>
            <a:schemeClr val="tx1"/>
          </a:solidFill>
        </a:ln>
      </cdr:spPr>
      <cdr:txBody>
        <a:bodyPr xmlns:a="http://schemas.openxmlformats.org/drawingml/2006/main" vertOverflow="clip" wrap="square" rtlCol="0"/>
        <a:lstStyle xmlns:a="http://schemas.openxmlformats.org/drawingml/2006/main"/>
        <a:p xmlns:a="http://schemas.openxmlformats.org/drawingml/2006/main">
          <a:pPr marL="0" marR="0" indent="0" algn="ctr" defTabSz="914400" eaLnBrk="1" fontAlgn="auto" latinLnBrk="0" hangingPunct="1">
            <a:lnSpc>
              <a:spcPct val="100000"/>
            </a:lnSpc>
            <a:spcBef>
              <a:spcPts val="0"/>
            </a:spcBef>
            <a:spcAft>
              <a:spcPts val="0"/>
            </a:spcAft>
            <a:buClrTx/>
            <a:buSzTx/>
            <a:buFontTx/>
            <a:buNone/>
            <a:tabLst/>
            <a:defRPr/>
          </a:pPr>
          <a:r>
            <a:rPr lang="en-NZ" sz="1000" baseline="0">
              <a:solidFill>
                <a:srgbClr val="0070C0"/>
              </a:solidFill>
              <a:effectLst/>
              <a:latin typeface="+mn-lt"/>
              <a:ea typeface="+mn-ea"/>
              <a:cs typeface="+mn-cs"/>
            </a:rPr>
            <a:t>Threshold raised from $50m to $100m, Aug 2005</a:t>
          </a:r>
          <a:endParaRPr lang="en-NZ" sz="1000">
            <a:solidFill>
              <a:srgbClr val="0070C0"/>
            </a:solidFill>
            <a:effectLst/>
          </a:endParaRPr>
        </a:p>
        <a:p xmlns:a="http://schemas.openxmlformats.org/drawingml/2006/main">
          <a:pPr algn="ctr"/>
          <a:endParaRPr lang="en-NZ" sz="1000">
            <a:solidFill>
              <a:srgbClr val="0070C0"/>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0.18486</cdr:x>
      <cdr:y>0.91608</cdr:y>
    </cdr:from>
    <cdr:to>
      <cdr:x>0.37734</cdr:x>
      <cdr:y>0.96716</cdr:y>
    </cdr:to>
    <cdr:sp macro="" textlink="">
      <cdr:nvSpPr>
        <cdr:cNvPr id="3" name="TextBox 2"/>
        <cdr:cNvSpPr txBox="1"/>
      </cdr:nvSpPr>
      <cdr:spPr>
        <a:xfrm xmlns:a="http://schemas.openxmlformats.org/drawingml/2006/main">
          <a:off x="1918291" y="5476368"/>
          <a:ext cx="1997328" cy="305360"/>
        </a:xfrm>
        <a:prstGeom xmlns:a="http://schemas.openxmlformats.org/drawingml/2006/main" prst="rect">
          <a:avLst/>
        </a:prstGeom>
        <a:ln xmlns:a="http://schemas.openxmlformats.org/drawingml/2006/main">
          <a:solidFill>
            <a:srgbClr val="0070C0"/>
          </a:solidFill>
        </a:ln>
      </cdr:spPr>
      <cdr:txBody>
        <a:bodyPr xmlns:a="http://schemas.openxmlformats.org/drawingml/2006/main" vertOverflow="clip" wrap="square" rtlCol="0"/>
        <a:lstStyle xmlns:a="http://schemas.openxmlformats.org/drawingml/2006/main"/>
        <a:p xmlns:a="http://schemas.openxmlformats.org/drawingml/2006/main">
          <a:pPr algn="ctr"/>
          <a:r>
            <a:rPr lang="en-NZ" sz="1400" b="1">
              <a:solidFill>
                <a:srgbClr val="0070C0"/>
              </a:solidFill>
            </a:rPr>
            <a:t>Total = $130,884</a:t>
          </a:r>
        </a:p>
        <a:p xmlns:a="http://schemas.openxmlformats.org/drawingml/2006/main">
          <a:pPr algn="ctr"/>
          <a:endParaRPr lang="en-NZ" sz="1400" b="1">
            <a:solidFill>
              <a:srgbClr val="0070C0"/>
            </a:solidFill>
          </a:endParaRPr>
        </a:p>
      </cdr:txBody>
    </cdr:sp>
  </cdr:relSizeAnchor>
  <cdr:relSizeAnchor xmlns:cdr="http://schemas.openxmlformats.org/drawingml/2006/chartDrawing">
    <cdr:from>
      <cdr:x>0.6317</cdr:x>
      <cdr:y>0.88407</cdr:y>
    </cdr:from>
    <cdr:to>
      <cdr:x>0.97736</cdr:x>
      <cdr:y>0.98331</cdr:y>
    </cdr:to>
    <cdr:sp macro="" textlink="">
      <cdr:nvSpPr>
        <cdr:cNvPr id="4" name="TextBox 1">
          <a:extLst xmlns:a="http://schemas.openxmlformats.org/drawingml/2006/main">
            <a:ext uri="{FF2B5EF4-FFF2-40B4-BE49-F238E27FC236}">
              <a16:creationId xmlns:a16="http://schemas.microsoft.com/office/drawing/2014/main" xmlns="" id="{DF1E531A-679C-574F-ACCA-F8B358E651CB}"/>
            </a:ext>
          </a:extLst>
        </cdr:cNvPr>
        <cdr:cNvSpPr txBox="1"/>
      </cdr:nvSpPr>
      <cdr:spPr>
        <a:xfrm xmlns:a="http://schemas.openxmlformats.org/drawingml/2006/main">
          <a:off x="6555015" y="5285014"/>
          <a:ext cx="3586842" cy="593272"/>
        </a:xfrm>
        <a:prstGeom xmlns:a="http://schemas.openxmlformats.org/drawingml/2006/main" prst="rect">
          <a:avLst/>
        </a:prstGeom>
        <a:ln xmlns:a="http://schemas.openxmlformats.org/drawingml/2006/main">
          <a:solidFill>
            <a:srgbClr val="0070C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NZ" sz="1400" b="1">
              <a:solidFill>
                <a:srgbClr val="0070C0"/>
              </a:solidFill>
            </a:rPr>
            <a:t>Total</a:t>
          </a:r>
          <a:r>
            <a:rPr lang="en-NZ" sz="1400" b="1" baseline="0">
              <a:solidFill>
                <a:srgbClr val="0070C0"/>
              </a:solidFill>
            </a:rPr>
            <a:t> from tax havens or countries used to avoid tax = $</a:t>
          </a:r>
          <a:r>
            <a:rPr lang="en-NZ" sz="1400" b="1">
              <a:solidFill>
                <a:srgbClr val="0070C0"/>
              </a:solidFill>
            </a:rPr>
            <a:t> 26,190</a:t>
          </a:r>
        </a:p>
        <a:p xmlns:a="http://schemas.openxmlformats.org/drawingml/2006/main">
          <a:pPr algn="ctr"/>
          <a:endParaRPr lang="en-NZ" sz="1400" b="1">
            <a:solidFill>
              <a:srgbClr val="0070C0"/>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0.7221</cdr:x>
      <cdr:y>0.16467</cdr:y>
    </cdr:from>
    <cdr:to>
      <cdr:x>0.96811</cdr:x>
      <cdr:y>0.21575</cdr:y>
    </cdr:to>
    <cdr:sp macro="" textlink="">
      <cdr:nvSpPr>
        <cdr:cNvPr id="3" name="TextBox 2"/>
        <cdr:cNvSpPr txBox="1"/>
      </cdr:nvSpPr>
      <cdr:spPr>
        <a:xfrm xmlns:a="http://schemas.openxmlformats.org/drawingml/2006/main">
          <a:off x="6038851" y="995986"/>
          <a:ext cx="2057406" cy="308951"/>
        </a:xfrm>
        <a:prstGeom xmlns:a="http://schemas.openxmlformats.org/drawingml/2006/main" prst="rect">
          <a:avLst/>
        </a:prstGeom>
        <a:ln xmlns:a="http://schemas.openxmlformats.org/drawingml/2006/main">
          <a:solidFill>
            <a:srgbClr val="0070C0"/>
          </a:solidFill>
        </a:ln>
      </cdr:spPr>
      <cdr:txBody>
        <a:bodyPr xmlns:a="http://schemas.openxmlformats.org/drawingml/2006/main" vertOverflow="clip" wrap="square" rtlCol="0"/>
        <a:lstStyle xmlns:a="http://schemas.openxmlformats.org/drawingml/2006/main"/>
        <a:p xmlns:a="http://schemas.openxmlformats.org/drawingml/2006/main">
          <a:pPr algn="ctr"/>
          <a:r>
            <a:rPr lang="en-NZ" sz="1400" b="1" dirty="0">
              <a:solidFill>
                <a:srgbClr val="0070C0"/>
              </a:solidFill>
            </a:rPr>
            <a:t>Total = $</a:t>
          </a:r>
          <a:r>
            <a:rPr lang="en-NZ" sz="1600" b="1" dirty="0">
              <a:solidFill>
                <a:srgbClr val="0070C0"/>
              </a:solidFill>
            </a:rPr>
            <a:t>130,884m</a:t>
          </a:r>
          <a:endParaRPr lang="en-NZ" sz="1400" b="1" dirty="0">
            <a:solidFill>
              <a:srgbClr val="0070C0"/>
            </a:solidFill>
          </a:endParaRPr>
        </a:p>
      </cdr:txBody>
    </cdr:sp>
  </cdr:relSizeAnchor>
  <cdr:relSizeAnchor xmlns:cdr="http://schemas.openxmlformats.org/drawingml/2006/chartDrawing">
    <cdr:from>
      <cdr:x>0.82378</cdr:x>
      <cdr:y>0.27559</cdr:y>
    </cdr:from>
    <cdr:to>
      <cdr:x>0.97266</cdr:x>
      <cdr:y>0.54752</cdr:y>
    </cdr:to>
    <cdr:sp macro="" textlink="">
      <cdr:nvSpPr>
        <cdr:cNvPr id="2" name="TextBox 1"/>
        <cdr:cNvSpPr txBox="1"/>
      </cdr:nvSpPr>
      <cdr:spPr>
        <a:xfrm xmlns:a="http://schemas.openxmlformats.org/drawingml/2006/main">
          <a:off x="7694761" y="1670372"/>
          <a:ext cx="1390710" cy="1648198"/>
        </a:xfrm>
        <a:prstGeom xmlns:a="http://schemas.openxmlformats.org/drawingml/2006/main" prst="rect">
          <a:avLst/>
        </a:prstGeom>
        <a:ln xmlns:a="http://schemas.openxmlformats.org/drawingml/2006/main">
          <a:solidFill>
            <a:srgbClr val="0070C0"/>
          </a:solidFill>
        </a:ln>
      </cdr:spPr>
      <cdr:txBody>
        <a:bodyPr xmlns:a="http://schemas.openxmlformats.org/drawingml/2006/main" vertOverflow="clip" wrap="square" rtlCol="0"/>
        <a:lstStyle xmlns:a="http://schemas.openxmlformats.org/drawingml/2006/main"/>
        <a:p xmlns:a="http://schemas.openxmlformats.org/drawingml/2006/main">
          <a:r>
            <a:rPr lang="en-NZ" sz="1100" dirty="0">
              <a:solidFill>
                <a:srgbClr val="0070C0"/>
              </a:solidFill>
            </a:rPr>
            <a:t>Overseas ownership</a:t>
          </a:r>
          <a:r>
            <a:rPr lang="en-NZ" sz="1100" baseline="0" dirty="0">
              <a:solidFill>
                <a:srgbClr val="0070C0"/>
              </a:solidFill>
            </a:rPr>
            <a:t> in  </a:t>
          </a:r>
          <a:r>
            <a:rPr lang="en-NZ" sz="1100" b="1" baseline="0" dirty="0">
              <a:solidFill>
                <a:srgbClr val="0070C0"/>
              </a:solidFill>
            </a:rPr>
            <a:t>Public administration and safety</a:t>
          </a:r>
          <a:r>
            <a:rPr lang="en-NZ" sz="1100" baseline="0" dirty="0">
              <a:solidFill>
                <a:srgbClr val="0070C0"/>
              </a:solidFill>
            </a:rPr>
            <a:t>, and in </a:t>
          </a:r>
          <a:r>
            <a:rPr lang="en-NZ" sz="1100" b="1" baseline="0" dirty="0">
              <a:solidFill>
                <a:srgbClr val="0070C0"/>
              </a:solidFill>
            </a:rPr>
            <a:t>Other services</a:t>
          </a:r>
          <a:r>
            <a:rPr lang="en-NZ" sz="1100" baseline="0" dirty="0">
              <a:solidFill>
                <a:srgbClr val="0070C0"/>
              </a:solidFill>
            </a:rPr>
            <a:t> has been suppressed by Stats NZ as being confidential.</a:t>
          </a:r>
          <a:endParaRPr lang="en-NZ" sz="1100" dirty="0">
            <a:solidFill>
              <a:srgbClr val="0070C0"/>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0.08953</cdr:x>
      <cdr:y>0.72993</cdr:y>
    </cdr:from>
    <cdr:to>
      <cdr:x>0.42501</cdr:x>
      <cdr:y>0.80366</cdr:y>
    </cdr:to>
    <cdr:sp macro="" textlink="">
      <cdr:nvSpPr>
        <cdr:cNvPr id="2" name="TextBox 1"/>
        <cdr:cNvSpPr txBox="1"/>
      </cdr:nvSpPr>
      <cdr:spPr>
        <a:xfrm xmlns:a="http://schemas.openxmlformats.org/drawingml/2006/main">
          <a:off x="780285" y="4396367"/>
          <a:ext cx="2923834" cy="4440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NZ" sz="1400" b="1">
              <a:solidFill>
                <a:schemeClr val="tx1"/>
              </a:solidFill>
            </a:rPr>
            <a:t>Gross Government overseas</a:t>
          </a:r>
          <a:r>
            <a:rPr lang="en-NZ" sz="1400" b="1" baseline="0">
              <a:solidFill>
                <a:schemeClr val="tx1"/>
              </a:solidFill>
            </a:rPr>
            <a:t> d</a:t>
          </a:r>
          <a:r>
            <a:rPr lang="en-NZ" sz="1400" b="1">
              <a:solidFill>
                <a:schemeClr val="tx1"/>
              </a:solidFill>
            </a:rPr>
            <a:t>ebt</a:t>
          </a:r>
          <a:endParaRPr lang="en-NZ" sz="1000" b="1">
            <a:solidFill>
              <a:schemeClr val="tx1"/>
            </a:solidFill>
          </a:endParaRPr>
        </a:p>
      </cdr:txBody>
    </cdr:sp>
  </cdr:relSizeAnchor>
  <cdr:relSizeAnchor xmlns:cdr="http://schemas.openxmlformats.org/drawingml/2006/chartDrawing">
    <cdr:from>
      <cdr:x>0.1188</cdr:x>
      <cdr:y>0.53222</cdr:y>
    </cdr:from>
    <cdr:to>
      <cdr:x>0.41281</cdr:x>
      <cdr:y>0.60595</cdr:y>
    </cdr:to>
    <cdr:sp macro="" textlink="">
      <cdr:nvSpPr>
        <cdr:cNvPr id="4" name="TextBox 1"/>
        <cdr:cNvSpPr txBox="1"/>
      </cdr:nvSpPr>
      <cdr:spPr>
        <a:xfrm xmlns:a="http://schemas.openxmlformats.org/drawingml/2006/main">
          <a:off x="1095375" y="2727323"/>
          <a:ext cx="2710818" cy="3778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NZ" sz="2000" b="1">
              <a:solidFill>
                <a:srgbClr val="C00000"/>
              </a:solidFill>
            </a:rPr>
            <a:t>Gross Private Debt</a:t>
          </a:r>
          <a:endParaRPr lang="en-NZ" sz="1200" b="1">
            <a:solidFill>
              <a:srgbClr val="C00000"/>
            </a:solidFill>
          </a:endParaRPr>
        </a:p>
      </cdr:txBody>
    </cdr:sp>
  </cdr:relSizeAnchor>
  <cdr:relSizeAnchor xmlns:cdr="http://schemas.openxmlformats.org/drawingml/2006/chartDrawing">
    <cdr:from>
      <cdr:x>0.47603</cdr:x>
      <cdr:y>0.63289</cdr:y>
    </cdr:from>
    <cdr:to>
      <cdr:x>0.81061</cdr:x>
      <cdr:y>0.70662</cdr:y>
    </cdr:to>
    <cdr:sp macro="" textlink="">
      <cdr:nvSpPr>
        <cdr:cNvPr id="5" name="TextBox 1"/>
        <cdr:cNvSpPr txBox="1"/>
      </cdr:nvSpPr>
      <cdr:spPr>
        <a:xfrm xmlns:a="http://schemas.openxmlformats.org/drawingml/2006/main">
          <a:off x="4121541" y="3381863"/>
          <a:ext cx="2896869" cy="393978"/>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NZ" sz="1800" b="1">
              <a:solidFill>
                <a:srgbClr val="C00000"/>
              </a:solidFill>
            </a:rPr>
            <a:t>Gross Other Corporate Debt</a:t>
          </a:r>
          <a:endParaRPr lang="en-NZ" sz="1100" b="1">
            <a:solidFill>
              <a:srgbClr val="C00000"/>
            </a:solidFill>
          </a:endParaRPr>
        </a:p>
      </cdr:txBody>
    </cdr:sp>
  </cdr:relSizeAnchor>
  <cdr:relSizeAnchor xmlns:cdr="http://schemas.openxmlformats.org/drawingml/2006/chartDrawing">
    <cdr:from>
      <cdr:x>0.60146</cdr:x>
      <cdr:y>0.49442</cdr:y>
    </cdr:from>
    <cdr:to>
      <cdr:x>0.70135</cdr:x>
      <cdr:y>0.67286</cdr:y>
    </cdr:to>
    <cdr:sp macro="" textlink="">
      <cdr:nvSpPr>
        <cdr:cNvPr id="3" name="TextBox 2"/>
        <cdr:cNvSpPr txBox="1"/>
      </cdr:nvSpPr>
      <cdr:spPr>
        <a:xfrm xmlns:a="http://schemas.openxmlformats.org/drawingml/2006/main">
          <a:off x="5505450" y="253365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NZ" sz="1100"/>
        </a:p>
      </cdr:txBody>
    </cdr:sp>
  </cdr:relSizeAnchor>
  <cdr:relSizeAnchor xmlns:cdr="http://schemas.openxmlformats.org/drawingml/2006/chartDrawing">
    <cdr:from>
      <cdr:x>0.57378</cdr:x>
      <cdr:y>0.29758</cdr:y>
    </cdr:from>
    <cdr:to>
      <cdr:x>0.78814</cdr:x>
      <cdr:y>0.37131</cdr:y>
    </cdr:to>
    <cdr:sp macro="" textlink="">
      <cdr:nvSpPr>
        <cdr:cNvPr id="6" name="TextBox 1"/>
        <cdr:cNvSpPr txBox="1"/>
      </cdr:nvSpPr>
      <cdr:spPr>
        <a:xfrm xmlns:a="http://schemas.openxmlformats.org/drawingml/2006/main">
          <a:off x="4967881" y="1590108"/>
          <a:ext cx="1855977" cy="393978"/>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NZ" sz="1800" b="1">
              <a:solidFill>
                <a:srgbClr val="C00000"/>
              </a:solidFill>
            </a:rPr>
            <a:t>Gross Bank Debt</a:t>
          </a:r>
          <a:endParaRPr lang="en-NZ" sz="1100" b="1">
            <a:solidFill>
              <a:srgbClr val="C00000"/>
            </a:solidFill>
          </a:endParaRPr>
        </a:p>
      </cdr:txBody>
    </cdr:sp>
  </cdr:relSizeAnchor>
  <cdr:relSizeAnchor xmlns:cdr="http://schemas.openxmlformats.org/drawingml/2006/chartDrawing">
    <cdr:from>
      <cdr:x>0.73989</cdr:x>
      <cdr:y>0.17276</cdr:y>
    </cdr:from>
    <cdr:to>
      <cdr:x>0.86143</cdr:x>
      <cdr:y>0.22667</cdr:y>
    </cdr:to>
    <cdr:sp macro="" textlink="">
      <cdr:nvSpPr>
        <cdr:cNvPr id="13" name="TextBox 12"/>
        <cdr:cNvSpPr txBox="1"/>
      </cdr:nvSpPr>
      <cdr:spPr>
        <a:xfrm xmlns:a="http://schemas.openxmlformats.org/drawingml/2006/main">
          <a:off x="6448417" y="1040531"/>
          <a:ext cx="1059267" cy="3246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NZ" sz="1400" b="1">
              <a:solidFill>
                <a:srgbClr val="C00000"/>
              </a:solidFill>
            </a:rPr>
            <a:t>Derivatives</a:t>
          </a:r>
        </a:p>
      </cdr:txBody>
    </cdr:sp>
  </cdr:relSizeAnchor>
  <cdr:relSizeAnchor xmlns:cdr="http://schemas.openxmlformats.org/drawingml/2006/chartDrawing">
    <cdr:from>
      <cdr:x>0.80861</cdr:x>
      <cdr:y>0.40174</cdr:y>
    </cdr:from>
    <cdr:to>
      <cdr:x>0.96263</cdr:x>
      <cdr:y>0.51133</cdr:y>
    </cdr:to>
    <cdr:sp macro="" textlink="">
      <cdr:nvSpPr>
        <cdr:cNvPr id="7" name="TextBox 6"/>
        <cdr:cNvSpPr txBox="1"/>
      </cdr:nvSpPr>
      <cdr:spPr>
        <a:xfrm xmlns:a="http://schemas.openxmlformats.org/drawingml/2006/main">
          <a:off x="7047326" y="2419664"/>
          <a:ext cx="1342343" cy="6600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NZ" sz="1100" b="0">
              <a:solidFill>
                <a:srgbClr val="00B050"/>
              </a:solidFill>
            </a:rPr>
            <a:t>Total</a:t>
          </a:r>
          <a:r>
            <a:rPr lang="en-NZ" sz="1100" b="0" baseline="0">
              <a:solidFill>
                <a:srgbClr val="00B050"/>
              </a:solidFill>
            </a:rPr>
            <a:t> net debt w</a:t>
          </a:r>
          <a:r>
            <a:rPr lang="en-NZ" sz="1100" b="0">
              <a:solidFill>
                <a:srgbClr val="00B050"/>
              </a:solidFill>
            </a:rPr>
            <a:t>ithout reinsurance</a:t>
          </a:r>
          <a:r>
            <a:rPr lang="en-NZ" sz="1100" b="0" baseline="0">
              <a:solidFill>
                <a:srgbClr val="00B050"/>
              </a:solidFill>
            </a:rPr>
            <a:t> claims</a:t>
          </a:r>
        </a:p>
        <a:p xmlns:a="http://schemas.openxmlformats.org/drawingml/2006/main">
          <a:endParaRPr lang="en-NZ" sz="1100" b="0">
            <a:solidFill>
              <a:srgbClr val="00B05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710AB3-D627-4C32-AAE0-9B5E9D7CAA2C}" type="datetimeFigureOut">
              <a:rPr lang="en-NZ" smtClean="0"/>
              <a:pPr/>
              <a:t>2/06/2022</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4F6F04-E7B8-4662-B4E5-2065CA55881E}" type="slidenum">
              <a:rPr lang="en-NZ" smtClean="0"/>
              <a:pPr/>
              <a:t>‹#›</a:t>
            </a:fld>
            <a:endParaRPr lang="en-NZ"/>
          </a:p>
        </p:txBody>
      </p:sp>
    </p:spTree>
    <p:extLst>
      <p:ext uri="{BB962C8B-B14F-4D97-AF65-F5344CB8AC3E}">
        <p14:creationId xmlns:p14="http://schemas.microsoft.com/office/powerpoint/2010/main" xmlns="" val="3406749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nzdotstat.stats.govt.nz/WBOS/Index.aspx?DataSetCode=TABLECODE7608"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zherald.co.nz/business/news/article.cfm?c_id=3&amp;objectid=11142535"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nzherald.co.nz/business/news/article.cfm?c_id=3&amp;objectid=11394303"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stats.govt.nz/information-releases/annual-balance-sheets-2020-provisiona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stats.govt.nz/information-releases/annual-balance-sheets-2020-provisiona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i="0" kern="1200" dirty="0">
                <a:solidFill>
                  <a:schemeClr val="tx1"/>
                </a:solidFill>
                <a:effectLst/>
                <a:latin typeface="+mn-lt"/>
                <a:ea typeface="+mn-ea"/>
                <a:cs typeface="+mn-cs"/>
              </a:rPr>
              <a:t>Last updated </a:t>
            </a:r>
            <a:r>
              <a:rPr lang="en-NZ" sz="1200" i="0" kern="1200" dirty="0">
                <a:solidFill>
                  <a:srgbClr val="FF0000"/>
                </a:solidFill>
                <a:effectLst/>
                <a:highlight>
                  <a:srgbClr val="FFFF00"/>
                </a:highlight>
                <a:latin typeface="+mn-lt"/>
                <a:ea typeface="+mn-ea"/>
                <a:cs typeface="+mn-cs"/>
              </a:rPr>
              <a:t>2 May 2022</a:t>
            </a:r>
          </a:p>
          <a:p>
            <a:r>
              <a:rPr lang="en-NZ" sz="1200" i="0" kern="1200" dirty="0">
                <a:solidFill>
                  <a:schemeClr val="tx1"/>
                </a:solidFill>
                <a:effectLst/>
                <a:latin typeface="+mn-lt"/>
                <a:ea typeface="+mn-ea"/>
                <a:cs typeface="+mn-cs"/>
              </a:rPr>
              <a:t>Note that there are often revisions to official data, leading to some changes to reported data for past years.</a:t>
            </a:r>
          </a:p>
          <a:p>
            <a:endParaRPr lang="en-NZ" dirty="0"/>
          </a:p>
        </p:txBody>
      </p:sp>
      <p:sp>
        <p:nvSpPr>
          <p:cNvPr id="4" name="Slide Number Placeholder 3"/>
          <p:cNvSpPr>
            <a:spLocks noGrp="1"/>
          </p:cNvSpPr>
          <p:nvPr>
            <p:ph type="sldNum" sz="quarter" idx="10"/>
          </p:nvPr>
        </p:nvSpPr>
        <p:spPr/>
        <p:txBody>
          <a:bodyPr/>
          <a:lstStyle/>
          <a:p>
            <a:fld id="{544F6F04-E7B8-4662-B4E5-2065CA55881E}" type="slidenum">
              <a:rPr lang="en-NZ" smtClean="0"/>
              <a:pPr/>
              <a:t>1</a:t>
            </a:fld>
            <a:endParaRPr lang="en-NZ"/>
          </a:p>
        </p:txBody>
      </p:sp>
    </p:spTree>
    <p:extLst>
      <p:ext uri="{BB962C8B-B14F-4D97-AF65-F5344CB8AC3E}">
        <p14:creationId xmlns:p14="http://schemas.microsoft.com/office/powerpoint/2010/main" xmlns="" val="3093083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a:solidFill>
                  <a:schemeClr val="tx1"/>
                </a:solidFill>
                <a:effectLst/>
                <a:latin typeface="+mn-lt"/>
                <a:ea typeface="+mn-ea"/>
                <a:cs typeface="+mn-cs"/>
              </a:rPr>
              <a:t>International Investment Position, Statistics New Zealand: Directional basis stock of direct investment by country (Annual-Mar),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IIP081AA. Note that these statistics are compiled on a different basis from those also from Statistics New Zealand in previous slides, so the total does not match. These are compiled on a “directional” basis, based on ultimate nationality of ownership; the above are on a “balance sheet” basis, based on residency of the company. Industry statistics below are also compiled on a directional basis.</a:t>
            </a:r>
          </a:p>
        </p:txBody>
      </p:sp>
      <p:sp>
        <p:nvSpPr>
          <p:cNvPr id="4" name="Slide Number Placeholder 3"/>
          <p:cNvSpPr>
            <a:spLocks noGrp="1"/>
          </p:cNvSpPr>
          <p:nvPr>
            <p:ph type="sldNum" sz="quarter" idx="10"/>
          </p:nvPr>
        </p:nvSpPr>
        <p:spPr/>
        <p:txBody>
          <a:bodyPr/>
          <a:lstStyle/>
          <a:p>
            <a:fld id="{544F6F04-E7B8-4662-B4E5-2065CA55881E}" type="slidenum">
              <a:rPr lang="en-NZ" smtClean="0"/>
              <a:pPr/>
              <a:t>10</a:t>
            </a:fld>
            <a:endParaRPr lang="en-NZ"/>
          </a:p>
        </p:txBody>
      </p:sp>
    </p:spTree>
    <p:extLst>
      <p:ext uri="{BB962C8B-B14F-4D97-AF65-F5344CB8AC3E}">
        <p14:creationId xmlns:p14="http://schemas.microsoft.com/office/powerpoint/2010/main" xmlns="" val="1279504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a:solidFill>
                  <a:schemeClr val="tx1"/>
                </a:solidFill>
                <a:effectLst/>
                <a:latin typeface="+mn-lt"/>
                <a:ea typeface="+mn-ea"/>
                <a:cs typeface="+mn-cs"/>
              </a:rPr>
              <a:t>Source: International Investment Position, Directional basis stock of direct investment by industry (Annual-Mar),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IIP080AA - Statistics New Zealand. Like the country statistics (see previous slide), these are compiled on a directional basis.</a:t>
            </a:r>
          </a:p>
          <a:p>
            <a:endParaRPr lang="en-NZ" dirty="0"/>
          </a:p>
        </p:txBody>
      </p:sp>
      <p:sp>
        <p:nvSpPr>
          <p:cNvPr id="4" name="Slide Number Placeholder 3"/>
          <p:cNvSpPr>
            <a:spLocks noGrp="1"/>
          </p:cNvSpPr>
          <p:nvPr>
            <p:ph type="sldNum" sz="quarter" idx="10"/>
          </p:nvPr>
        </p:nvSpPr>
        <p:spPr/>
        <p:txBody>
          <a:bodyPr/>
          <a:lstStyle/>
          <a:p>
            <a:fld id="{544F6F04-E7B8-4662-B4E5-2065CA55881E}" type="slidenum">
              <a:rPr lang="en-NZ" smtClean="0"/>
              <a:pPr/>
              <a:t>11</a:t>
            </a:fld>
            <a:endParaRPr lang="en-NZ"/>
          </a:p>
        </p:txBody>
      </p:sp>
    </p:spTree>
    <p:extLst>
      <p:ext uri="{BB962C8B-B14F-4D97-AF65-F5344CB8AC3E}">
        <p14:creationId xmlns:p14="http://schemas.microsoft.com/office/powerpoint/2010/main" xmlns="" val="2841602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t>Sources: </a:t>
            </a:r>
          </a:p>
          <a:p>
            <a:r>
              <a:rPr lang="en-NZ" sz="1200" kern="1200" dirty="0">
                <a:solidFill>
                  <a:schemeClr val="tx1"/>
                </a:solidFill>
                <a:effectLst/>
                <a:latin typeface="+mn-lt"/>
                <a:ea typeface="+mn-ea"/>
                <a:cs typeface="+mn-cs"/>
              </a:rPr>
              <a:t>Balance of Payments: Current account primary income (Annual-Mar),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BOP058AA; Current account investment income by sector (Annual-Mar),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BOP059AA; and Balance of payments major components (Annual-Mar),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BOP055AA – Statistics New Zealand.</a:t>
            </a:r>
          </a:p>
          <a:p>
            <a:r>
              <a:rPr lang="en-NZ" sz="1200" kern="1200" dirty="0">
                <a:solidFill>
                  <a:schemeClr val="tx1"/>
                </a:solidFill>
                <a:effectLst/>
                <a:latin typeface="+mn-lt"/>
                <a:ea typeface="+mn-ea"/>
                <a:cs typeface="+mn-cs"/>
              </a:rPr>
              <a:t>Exports: Key Statistics Table 7.04 - Value of principal exports (</a:t>
            </a:r>
            <a:r>
              <a:rPr lang="en-NZ" sz="1200" kern="1200" dirty="0" err="1">
                <a:solidFill>
                  <a:schemeClr val="tx1"/>
                </a:solidFill>
                <a:effectLst/>
                <a:latin typeface="+mn-lt"/>
                <a:ea typeface="+mn-ea"/>
                <a:cs typeface="+mn-cs"/>
              </a:rPr>
              <a:t>excl</a:t>
            </a:r>
            <a:r>
              <a:rPr lang="en-NZ" sz="1200" kern="1200" dirty="0">
                <a:solidFill>
                  <a:schemeClr val="tx1"/>
                </a:solidFill>
                <a:effectLst/>
                <a:latin typeface="+mn-lt"/>
                <a:ea typeface="+mn-ea"/>
                <a:cs typeface="+mn-cs"/>
              </a:rPr>
              <a:t> re-exports),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EXP005AA - Statistics New Zealand.</a:t>
            </a:r>
          </a:p>
        </p:txBody>
      </p:sp>
      <p:sp>
        <p:nvSpPr>
          <p:cNvPr id="4" name="Slide Number Placeholder 3"/>
          <p:cNvSpPr>
            <a:spLocks noGrp="1"/>
          </p:cNvSpPr>
          <p:nvPr>
            <p:ph type="sldNum" sz="quarter" idx="10"/>
          </p:nvPr>
        </p:nvSpPr>
        <p:spPr/>
        <p:txBody>
          <a:bodyPr/>
          <a:lstStyle/>
          <a:p>
            <a:fld id="{544F6F04-E7B8-4662-B4E5-2065CA55881E}" type="slidenum">
              <a:rPr lang="en-NZ" smtClean="0"/>
              <a:pPr/>
              <a:t>12</a:t>
            </a:fld>
            <a:endParaRPr lang="en-NZ"/>
          </a:p>
        </p:txBody>
      </p:sp>
    </p:spTree>
    <p:extLst>
      <p:ext uri="{BB962C8B-B14F-4D97-AF65-F5344CB8AC3E}">
        <p14:creationId xmlns:p14="http://schemas.microsoft.com/office/powerpoint/2010/main" xmlns="" val="3282808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Source: </a:t>
            </a:r>
            <a:r>
              <a:rPr lang="en-NZ" sz="1200" kern="1200" dirty="0">
                <a:solidFill>
                  <a:schemeClr val="tx1"/>
                </a:solidFill>
                <a:effectLst/>
                <a:latin typeface="+mn-lt"/>
                <a:ea typeface="+mn-ea"/>
                <a:cs typeface="+mn-cs"/>
              </a:rPr>
              <a:t>Business demography statistics: Enterprises by industry and overseas equity 2000-19, Statistics New Zealand, available in </a:t>
            </a:r>
            <a:r>
              <a:rPr lang="en-NZ" sz="1200" kern="1200" dirty="0" err="1">
                <a:solidFill>
                  <a:schemeClr val="tx1"/>
                </a:solidFill>
                <a:effectLst/>
                <a:latin typeface="+mn-lt"/>
                <a:ea typeface="+mn-ea"/>
                <a:cs typeface="+mn-cs"/>
              </a:rPr>
              <a:t>NZ.Stat</a:t>
            </a:r>
            <a:r>
              <a:rPr lang="en-NZ" sz="1200" kern="1200" dirty="0">
                <a:solidFill>
                  <a:schemeClr val="tx1"/>
                </a:solidFill>
                <a:effectLst/>
                <a:latin typeface="+mn-lt"/>
                <a:ea typeface="+mn-ea"/>
                <a:cs typeface="+mn-cs"/>
              </a:rPr>
              <a:t> at </a:t>
            </a:r>
            <a:r>
              <a:rPr lang="en-NZ" sz="1200" u="sng" kern="1200" dirty="0">
                <a:solidFill>
                  <a:schemeClr val="tx1"/>
                </a:solidFill>
                <a:effectLst/>
                <a:latin typeface="+mn-lt"/>
                <a:ea typeface="+mn-ea"/>
                <a:cs typeface="+mn-cs"/>
                <a:hlinkClick r:id="rId3"/>
              </a:rPr>
              <a:t>http://nzdotstat.stats.govt.nz/WBOS/Index.aspx?DataSetCode=TABLECODE7608</a:t>
            </a:r>
            <a:endParaRPr lang="en-NZ" dirty="0"/>
          </a:p>
        </p:txBody>
      </p:sp>
      <p:sp>
        <p:nvSpPr>
          <p:cNvPr id="4" name="Slide Number Placeholder 3"/>
          <p:cNvSpPr>
            <a:spLocks noGrp="1"/>
          </p:cNvSpPr>
          <p:nvPr>
            <p:ph type="sldNum" sz="quarter" idx="10"/>
          </p:nvPr>
        </p:nvSpPr>
        <p:spPr/>
        <p:txBody>
          <a:bodyPr/>
          <a:lstStyle/>
          <a:p>
            <a:fld id="{544F6F04-E7B8-4662-B4E5-2065CA55881E}" type="slidenum">
              <a:rPr lang="en-NZ" smtClean="0"/>
              <a:pPr/>
              <a:t>13</a:t>
            </a:fld>
            <a:endParaRPr lang="en-NZ"/>
          </a:p>
        </p:txBody>
      </p:sp>
    </p:spTree>
    <p:extLst>
      <p:ext uri="{BB962C8B-B14F-4D97-AF65-F5344CB8AC3E}">
        <p14:creationId xmlns:p14="http://schemas.microsoft.com/office/powerpoint/2010/main" xmlns="" val="1553390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Source: Statistics New Zealand as follows:</a:t>
            </a:r>
          </a:p>
          <a:p>
            <a:r>
              <a:rPr lang="en-NZ" dirty="0"/>
              <a:t>International investment position (IIP) (Annual-Mar) – </a:t>
            </a:r>
            <a:r>
              <a:rPr lang="en-NZ" dirty="0" err="1"/>
              <a:t>InfoShare</a:t>
            </a:r>
            <a:r>
              <a:rPr lang="en-NZ" dirty="0"/>
              <a:t> series</a:t>
            </a:r>
            <a:r>
              <a:rPr lang="en-NZ" baseline="0" dirty="0"/>
              <a:t> IIP088AA</a:t>
            </a:r>
            <a:endParaRPr lang="en-NZ" dirty="0"/>
          </a:p>
          <a:p>
            <a:r>
              <a:rPr lang="en-NZ" dirty="0"/>
              <a:t>External lending and debt by sector and relationship (Annual-Mar) – </a:t>
            </a:r>
            <a:r>
              <a:rPr lang="en-NZ" dirty="0" err="1"/>
              <a:t>InfoShare</a:t>
            </a:r>
            <a:r>
              <a:rPr lang="en-NZ" baseline="0" dirty="0"/>
              <a:t> series IIP078AA</a:t>
            </a:r>
          </a:p>
          <a:p>
            <a:r>
              <a:rPr lang="en-NZ" dirty="0"/>
              <a:t>International non-equity financial instruments by sector (Annual-Mar) – </a:t>
            </a:r>
            <a:r>
              <a:rPr lang="en-NZ" dirty="0" err="1"/>
              <a:t>InfoShare</a:t>
            </a:r>
            <a:r>
              <a:rPr lang="en-NZ" baseline="0" dirty="0"/>
              <a:t> series IIP074AA</a:t>
            </a:r>
          </a:p>
          <a:p>
            <a:r>
              <a:rPr lang="en-NZ" baseline="0" dirty="0"/>
              <a:t>New Zealand's A&amp;L - Level 3 Components (Discontinued March 2000) (Annual-Mar) – </a:t>
            </a:r>
            <a:r>
              <a:rPr lang="en-NZ" baseline="0" dirty="0" err="1"/>
              <a:t>InfoShare</a:t>
            </a:r>
            <a:r>
              <a:rPr lang="en-NZ" baseline="0" dirty="0"/>
              <a:t> series IIP007AA</a:t>
            </a:r>
          </a:p>
          <a:p>
            <a:r>
              <a:rPr lang="en-NZ" baseline="0" dirty="0"/>
              <a:t>GDP(P), Nominal, Actual, Total (Annual-Mar) – </a:t>
            </a:r>
            <a:r>
              <a:rPr lang="en-NZ" baseline="0" dirty="0" err="1"/>
              <a:t>InfoShare</a:t>
            </a:r>
            <a:r>
              <a:rPr lang="en-NZ" baseline="0" dirty="0"/>
              <a:t> series SNE038AA</a:t>
            </a:r>
          </a:p>
          <a:p>
            <a:endParaRPr lang="en-NZ" baseline="0" dirty="0"/>
          </a:p>
          <a:p>
            <a:endParaRPr lang="en-NZ" baseline="0" dirty="0"/>
          </a:p>
          <a:p>
            <a:endParaRPr lang="en-NZ" baseline="0" dirty="0"/>
          </a:p>
          <a:p>
            <a:endParaRPr lang="en-NZ" dirty="0"/>
          </a:p>
        </p:txBody>
      </p:sp>
      <p:sp>
        <p:nvSpPr>
          <p:cNvPr id="4" name="Slide Number Placeholder 3"/>
          <p:cNvSpPr>
            <a:spLocks noGrp="1"/>
          </p:cNvSpPr>
          <p:nvPr>
            <p:ph type="sldNum" sz="quarter" idx="10"/>
          </p:nvPr>
        </p:nvSpPr>
        <p:spPr/>
        <p:txBody>
          <a:bodyPr/>
          <a:lstStyle/>
          <a:p>
            <a:fld id="{544F6F04-E7B8-4662-B4E5-2065CA55881E}" type="slidenum">
              <a:rPr lang="en-NZ" smtClean="0"/>
              <a:pPr/>
              <a:t>14</a:t>
            </a:fld>
            <a:endParaRPr lang="en-NZ"/>
          </a:p>
        </p:txBody>
      </p:sp>
    </p:spTree>
    <p:extLst>
      <p:ext uri="{BB962C8B-B14F-4D97-AF65-F5344CB8AC3E}">
        <p14:creationId xmlns:p14="http://schemas.microsoft.com/office/powerpoint/2010/main" xmlns="" val="495934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a:solidFill>
                  <a:schemeClr val="tx1"/>
                </a:solidFill>
                <a:effectLst/>
                <a:latin typeface="+mn-lt"/>
                <a:ea typeface="+mn-ea"/>
                <a:cs typeface="+mn-cs"/>
              </a:rPr>
              <a:t>Sources:</a:t>
            </a:r>
            <a:r>
              <a:rPr lang="en-NZ" sz="1200" kern="1200" baseline="0" dirty="0">
                <a:solidFill>
                  <a:schemeClr val="tx1"/>
                </a:solidFill>
                <a:effectLst/>
                <a:latin typeface="+mn-lt"/>
                <a:ea typeface="+mn-ea"/>
                <a:cs typeface="+mn-cs"/>
              </a:rPr>
              <a:t> </a:t>
            </a:r>
          </a:p>
          <a:p>
            <a:r>
              <a:rPr lang="en-NZ" sz="1200" kern="1200" dirty="0">
                <a:solidFill>
                  <a:schemeClr val="tx1"/>
                </a:solidFill>
                <a:effectLst/>
                <a:latin typeface="+mn-lt"/>
                <a:ea typeface="+mn-ea"/>
                <a:cs typeface="+mn-cs"/>
              </a:rPr>
              <a:t>Foreign Direct Investment from International Investment Position, National Accounts, Statistics New Zealand,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IIP088AA. GDP from National Accounts, Statistics New Zealand,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SNE038AA.</a:t>
            </a:r>
            <a:endParaRPr lang="en-NZ" dirty="0"/>
          </a:p>
        </p:txBody>
      </p:sp>
      <p:sp>
        <p:nvSpPr>
          <p:cNvPr id="4" name="Slide Number Placeholder 3"/>
          <p:cNvSpPr>
            <a:spLocks noGrp="1"/>
          </p:cNvSpPr>
          <p:nvPr>
            <p:ph type="sldNum" sz="quarter" idx="10"/>
          </p:nvPr>
        </p:nvSpPr>
        <p:spPr/>
        <p:txBody>
          <a:bodyPr/>
          <a:lstStyle/>
          <a:p>
            <a:fld id="{544F6F04-E7B8-4662-B4E5-2065CA55881E}" type="slidenum">
              <a:rPr lang="en-NZ" smtClean="0"/>
              <a:pPr/>
              <a:t>2</a:t>
            </a:fld>
            <a:endParaRPr lang="en-NZ"/>
          </a:p>
        </p:txBody>
      </p:sp>
    </p:spTree>
    <p:extLst>
      <p:ext uri="{BB962C8B-B14F-4D97-AF65-F5344CB8AC3E}">
        <p14:creationId xmlns:p14="http://schemas.microsoft.com/office/powerpoint/2010/main" xmlns="" val="1954892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b="0" i="0" u="none" strike="noStrike" kern="1200" dirty="0">
                <a:solidFill>
                  <a:schemeClr val="tx1"/>
                </a:solidFill>
                <a:effectLst/>
                <a:latin typeface="+mn-lt"/>
                <a:ea typeface="+mn-ea"/>
                <a:cs typeface="+mn-cs"/>
              </a:rPr>
              <a:t>Sources:</a:t>
            </a:r>
            <a:r>
              <a:rPr lang="en-NZ" dirty="0"/>
              <a:t> </a:t>
            </a:r>
          </a:p>
          <a:p>
            <a:r>
              <a:rPr lang="en-NZ" sz="1200" b="1" kern="1200" dirty="0">
                <a:solidFill>
                  <a:schemeClr val="tx1"/>
                </a:solidFill>
                <a:effectLst/>
                <a:latin typeface="+mn-lt"/>
                <a:ea typeface="+mn-ea"/>
                <a:cs typeface="+mn-cs"/>
              </a:rPr>
              <a:t>1986, 1987</a:t>
            </a:r>
            <a:r>
              <a:rPr lang="en-NZ" sz="1200" kern="1200" dirty="0">
                <a:solidFill>
                  <a:schemeClr val="tx1"/>
                </a:solidFill>
                <a:effectLst/>
                <a:latin typeface="+mn-lt"/>
                <a:ea typeface="+mn-ea"/>
                <a:cs typeface="+mn-cs"/>
              </a:rPr>
              <a:t>: "</a:t>
            </a:r>
            <a:r>
              <a:rPr lang="en-NZ" sz="1200" u="sng" kern="1200" dirty="0">
                <a:solidFill>
                  <a:schemeClr val="tx1"/>
                </a:solidFill>
                <a:effectLst/>
                <a:latin typeface="+mn-lt"/>
                <a:ea typeface="+mn-ea"/>
                <a:cs typeface="+mn-cs"/>
                <a:hlinkClick r:id="rId3"/>
              </a:rPr>
              <a:t>Brian Gaynor: New Zealanders buy back their </a:t>
            </a:r>
            <a:r>
              <a:rPr lang="en-NZ" sz="1200" u="sng" kern="1200" dirty="0" err="1">
                <a:solidFill>
                  <a:schemeClr val="tx1"/>
                </a:solidFill>
                <a:effectLst/>
                <a:latin typeface="+mn-lt"/>
                <a:ea typeface="+mn-ea"/>
                <a:cs typeface="+mn-cs"/>
                <a:hlinkClick r:id="rId3"/>
              </a:rPr>
              <a:t>sharemarket</a:t>
            </a:r>
            <a:r>
              <a:rPr lang="en-NZ" sz="1200" kern="1200" dirty="0">
                <a:solidFill>
                  <a:schemeClr val="tx1"/>
                </a:solidFill>
                <a:effectLst/>
                <a:latin typeface="+mn-lt"/>
                <a:ea typeface="+mn-ea"/>
                <a:cs typeface="+mn-cs"/>
              </a:rPr>
              <a:t>", New Zealand Herald, 19 October 2013; and “</a:t>
            </a:r>
            <a:r>
              <a:rPr lang="en-NZ" sz="1200" u="sng" kern="1200" dirty="0">
                <a:solidFill>
                  <a:schemeClr val="tx1"/>
                </a:solidFill>
                <a:effectLst/>
                <a:latin typeface="+mn-lt"/>
                <a:ea typeface="+mn-ea"/>
                <a:cs typeface="+mn-cs"/>
                <a:hlinkClick r:id="rId4"/>
              </a:rPr>
              <a:t>Brian Gaynor: Potential problems in NZX's high level of foreign investment</a:t>
            </a:r>
            <a:r>
              <a:rPr lang="en-NZ" sz="1200" kern="1200" dirty="0">
                <a:solidFill>
                  <a:schemeClr val="tx1"/>
                </a:solidFill>
                <a:effectLst/>
                <a:latin typeface="+mn-lt"/>
                <a:ea typeface="+mn-ea"/>
                <a:cs typeface="+mn-cs"/>
              </a:rPr>
              <a:t>”, New Zealand Herald, 31 January 2015; </a:t>
            </a:r>
            <a:r>
              <a:rPr lang="en-NZ" sz="1200" b="1" kern="1200" dirty="0">
                <a:solidFill>
                  <a:schemeClr val="tx1"/>
                </a:solidFill>
                <a:effectLst/>
                <a:latin typeface="+mn-lt"/>
                <a:ea typeface="+mn-ea"/>
                <a:cs typeface="+mn-cs"/>
              </a:rPr>
              <a:t>1989-1997</a:t>
            </a:r>
            <a:r>
              <a:rPr lang="en-NZ" sz="1200" kern="1200" dirty="0">
                <a:solidFill>
                  <a:schemeClr val="tx1"/>
                </a:solidFill>
                <a:effectLst/>
                <a:latin typeface="+mn-lt"/>
                <a:ea typeface="+mn-ea"/>
                <a:cs typeface="+mn-cs"/>
              </a:rPr>
              <a:t>: "Corporate Governance Research on New Zealand Listed Companies", by Mark Fox, Gordon Walker and Alma </a:t>
            </a:r>
            <a:r>
              <a:rPr lang="en-NZ" sz="1200" kern="1200" dirty="0" err="1">
                <a:solidFill>
                  <a:schemeClr val="tx1"/>
                </a:solidFill>
                <a:effectLst/>
                <a:latin typeface="+mn-lt"/>
                <a:ea typeface="+mn-ea"/>
                <a:cs typeface="+mn-cs"/>
              </a:rPr>
              <a:t>Pekmezovic</a:t>
            </a:r>
            <a:r>
              <a:rPr lang="en-NZ" sz="1200" kern="1200" dirty="0">
                <a:solidFill>
                  <a:schemeClr val="tx1"/>
                </a:solidFill>
                <a:effectLst/>
                <a:latin typeface="+mn-lt"/>
                <a:ea typeface="+mn-ea"/>
                <a:cs typeface="+mn-cs"/>
              </a:rPr>
              <a:t>, Arizona Journal of International &amp; Comparative Law Vol. 29, No. 1, 2012, Table 4, p.16. </a:t>
            </a:r>
            <a:r>
              <a:rPr lang="en-NZ" sz="1200" b="1" kern="1200" dirty="0">
                <a:solidFill>
                  <a:schemeClr val="tx1"/>
                </a:solidFill>
                <a:effectLst/>
                <a:latin typeface="+mn-lt"/>
                <a:ea typeface="+mn-ea"/>
                <a:cs typeface="+mn-cs"/>
              </a:rPr>
              <a:t>1997-2004</a:t>
            </a:r>
            <a:r>
              <a:rPr lang="en-NZ" sz="1200" kern="1200" dirty="0">
                <a:solidFill>
                  <a:schemeClr val="tx1"/>
                </a:solidFill>
                <a:effectLst/>
                <a:latin typeface="+mn-lt"/>
                <a:ea typeface="+mn-ea"/>
                <a:cs typeface="+mn-cs"/>
              </a:rPr>
              <a:t>: "Savings and the Equity Market" - </a:t>
            </a:r>
            <a:r>
              <a:rPr lang="en-NZ" sz="1200" kern="1200" dirty="0" err="1">
                <a:solidFill>
                  <a:schemeClr val="tx1"/>
                </a:solidFill>
                <a:effectLst/>
                <a:latin typeface="+mn-lt"/>
                <a:ea typeface="+mn-ea"/>
                <a:cs typeface="+mn-cs"/>
              </a:rPr>
              <a:t>JBWere</a:t>
            </a:r>
            <a:r>
              <a:rPr lang="en-NZ" sz="1200" kern="1200" dirty="0">
                <a:solidFill>
                  <a:schemeClr val="tx1"/>
                </a:solidFill>
                <a:effectLst/>
                <a:latin typeface="+mn-lt"/>
                <a:ea typeface="+mn-ea"/>
                <a:cs typeface="+mn-cs"/>
              </a:rPr>
              <a:t> submission to the Savings Working Group, November 2010, p.2. </a:t>
            </a:r>
            <a:r>
              <a:rPr lang="en-NZ" sz="1200" b="1" kern="1200" dirty="0">
                <a:solidFill>
                  <a:schemeClr val="tx1"/>
                </a:solidFill>
                <a:effectLst/>
                <a:latin typeface="+mn-lt"/>
                <a:ea typeface="+mn-ea"/>
                <a:cs typeface="+mn-cs"/>
              </a:rPr>
              <a:t>2005-2019</a:t>
            </a:r>
            <a:r>
              <a:rPr lang="en-NZ"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Equity Ownership Survey - New Zealand 2019, 12 December 2019, </a:t>
            </a:r>
            <a:r>
              <a:rPr lang="en-US" sz="1200" kern="1200" dirty="0" err="1">
                <a:solidFill>
                  <a:schemeClr val="tx1"/>
                </a:solidFill>
                <a:effectLst/>
                <a:latin typeface="+mn-lt"/>
                <a:ea typeface="+mn-ea"/>
                <a:cs typeface="+mn-cs"/>
              </a:rPr>
              <a:t>JBWere</a:t>
            </a:r>
            <a:r>
              <a:rPr lang="en-US" sz="1200" kern="1200" dirty="0">
                <a:solidFill>
                  <a:schemeClr val="tx1"/>
                </a:solidFill>
                <a:effectLst/>
                <a:latin typeface="+mn-lt"/>
                <a:ea typeface="+mn-ea"/>
                <a:cs typeface="+mn-cs"/>
              </a:rPr>
              <a:t>, p.3 "Ownership structure of NZX primary listed stocks since 2005“, https://www.jbwere.co.nz/media/ykzgga2c/jbwere-2019-equity-ownership-survey-final-publish-updated.pdf </a:t>
            </a:r>
            <a:endParaRPr lang="en-NZ" sz="1200" kern="1200" dirty="0">
              <a:solidFill>
                <a:schemeClr val="tx1"/>
              </a:solidFill>
              <a:effectLst/>
              <a:latin typeface="+mn-lt"/>
              <a:ea typeface="+mn-ea"/>
              <a:cs typeface="+mn-cs"/>
            </a:endParaRPr>
          </a:p>
          <a:p>
            <a:endParaRPr lang="en-NZ" sz="1200" kern="1200" dirty="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544F6F04-E7B8-4662-B4E5-2065CA55881E}" type="slidenum">
              <a:rPr lang="en-NZ" smtClean="0"/>
              <a:pPr/>
              <a:t>3</a:t>
            </a:fld>
            <a:endParaRPr lang="en-NZ"/>
          </a:p>
        </p:txBody>
      </p:sp>
    </p:spTree>
    <p:extLst>
      <p:ext uri="{BB962C8B-B14F-4D97-AF65-F5344CB8AC3E}">
        <p14:creationId xmlns:p14="http://schemas.microsoft.com/office/powerpoint/2010/main" xmlns="" val="125205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Source: Calculated from </a:t>
            </a:r>
            <a:r>
              <a:rPr lang="en-NZ" sz="1200" kern="1200" dirty="0">
                <a:solidFill>
                  <a:schemeClr val="tx1"/>
                </a:solidFill>
                <a:effectLst/>
                <a:latin typeface="+mn-lt"/>
                <a:ea typeface="+mn-ea"/>
                <a:cs typeface="+mn-cs"/>
              </a:rPr>
              <a:t>Statistics New Zealand’s </a:t>
            </a:r>
            <a:r>
              <a:rPr lang="en-NZ" sz="1200" u="sng" kern="1200" dirty="0">
                <a:solidFill>
                  <a:schemeClr val="tx1"/>
                </a:solidFill>
                <a:effectLst/>
                <a:latin typeface="+mn-lt"/>
                <a:ea typeface="+mn-ea"/>
                <a:cs typeface="+mn-cs"/>
                <a:hlinkClick r:id="rId3"/>
              </a:rPr>
              <a:t>Annual Balance Sheets 2007-20 (provisional)</a:t>
            </a:r>
            <a:r>
              <a:rPr lang="en-NZ" sz="1200" u="sng" kern="1200" dirty="0">
                <a:solidFill>
                  <a:schemeClr val="tx1"/>
                </a:solidFill>
                <a:effectLst/>
                <a:latin typeface="+mn-lt"/>
                <a:ea typeface="+mn-ea"/>
                <a:cs typeface="+mn-cs"/>
              </a:rPr>
              <a:t>.</a:t>
            </a:r>
            <a:r>
              <a:rPr lang="en-NZ" sz="1200" kern="1200" dirty="0">
                <a:solidFill>
                  <a:schemeClr val="tx1"/>
                </a:solidFill>
                <a:effectLst/>
                <a:latin typeface="+mn-lt"/>
                <a:ea typeface="+mn-ea"/>
                <a:cs typeface="+mn-cs"/>
              </a:rPr>
              <a:t> Corporate equity estimates (which do not include households’ equity in unincorporated enterprises) are calculated from equity data from the same source, eliminating double-counting of share value by including only holdings by government, households, overseas residents, and non-profit institutions serving households. </a:t>
            </a:r>
            <a:endParaRPr lang="en-NZ"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44F6F04-E7B8-4662-B4E5-2065CA55881E}" type="slidenum">
              <a:rPr lang="en-NZ" smtClean="0"/>
              <a:pPr/>
              <a:t>4</a:t>
            </a:fld>
            <a:endParaRPr lang="en-NZ"/>
          </a:p>
        </p:txBody>
      </p:sp>
    </p:spTree>
    <p:extLst>
      <p:ext uri="{BB962C8B-B14F-4D97-AF65-F5344CB8AC3E}">
        <p14:creationId xmlns:p14="http://schemas.microsoft.com/office/powerpoint/2010/main" xmlns="" val="932610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a:solidFill>
                  <a:schemeClr val="tx1"/>
                </a:solidFill>
                <a:effectLst/>
                <a:latin typeface="+mn-lt"/>
                <a:ea typeface="+mn-ea"/>
                <a:cs typeface="+mn-cs"/>
              </a:rPr>
              <a:t>Wealth is calculated from Statistics New Zealand’s </a:t>
            </a:r>
            <a:r>
              <a:rPr lang="en-NZ" sz="1200" u="sng" kern="1200" dirty="0">
                <a:solidFill>
                  <a:schemeClr val="tx1"/>
                </a:solidFill>
                <a:effectLst/>
                <a:latin typeface="+mn-lt"/>
                <a:ea typeface="+mn-ea"/>
                <a:cs typeface="+mn-cs"/>
                <a:hlinkClick r:id="rId3"/>
              </a:rPr>
              <a:t>Annual Balance Sheets 2007-20 (provisional)</a:t>
            </a:r>
            <a:r>
              <a:rPr lang="en-NZ" sz="1200" kern="1200" dirty="0">
                <a:solidFill>
                  <a:schemeClr val="tx1"/>
                </a:solidFill>
                <a:effectLst/>
                <a:latin typeface="+mn-lt"/>
                <a:ea typeface="+mn-ea"/>
                <a:cs typeface="+mn-cs"/>
              </a:rPr>
              <a:t>, GDP from Statistics</a:t>
            </a:r>
            <a:r>
              <a:rPr lang="en-NZ" sz="1200" kern="1200" baseline="0" dirty="0">
                <a:solidFill>
                  <a:schemeClr val="tx1"/>
                </a:solidFill>
                <a:effectLst/>
                <a:latin typeface="+mn-lt"/>
                <a:ea typeface="+mn-ea"/>
                <a:cs typeface="+mn-cs"/>
              </a:rPr>
              <a:t> New Zealand </a:t>
            </a:r>
            <a:r>
              <a:rPr lang="en-NZ" sz="1200" kern="1200" baseline="0" dirty="0" err="1">
                <a:solidFill>
                  <a:schemeClr val="tx1"/>
                </a:solidFill>
                <a:effectLst/>
                <a:latin typeface="+mn-lt"/>
                <a:ea typeface="+mn-ea"/>
                <a:cs typeface="+mn-cs"/>
              </a:rPr>
              <a:t>InfoShare</a:t>
            </a:r>
            <a:r>
              <a:rPr lang="en-NZ" sz="1200" kern="1200" baseline="0" dirty="0">
                <a:solidFill>
                  <a:schemeClr val="tx1"/>
                </a:solidFill>
                <a:effectLst/>
                <a:latin typeface="+mn-lt"/>
                <a:ea typeface="+mn-ea"/>
                <a:cs typeface="+mn-cs"/>
              </a:rPr>
              <a:t> series SNE038AA (nominal GDP Production).</a:t>
            </a:r>
          </a:p>
        </p:txBody>
      </p:sp>
      <p:sp>
        <p:nvSpPr>
          <p:cNvPr id="4" name="Slide Number Placeholder 3"/>
          <p:cNvSpPr>
            <a:spLocks noGrp="1"/>
          </p:cNvSpPr>
          <p:nvPr>
            <p:ph type="sldNum" sz="quarter" idx="10"/>
          </p:nvPr>
        </p:nvSpPr>
        <p:spPr/>
        <p:txBody>
          <a:bodyPr/>
          <a:lstStyle/>
          <a:p>
            <a:fld id="{544F6F04-E7B8-4662-B4E5-2065CA55881E}" type="slidenum">
              <a:rPr lang="en-NZ" smtClean="0"/>
              <a:pPr/>
              <a:t>5</a:t>
            </a:fld>
            <a:endParaRPr lang="en-NZ"/>
          </a:p>
        </p:txBody>
      </p:sp>
    </p:spTree>
    <p:extLst>
      <p:ext uri="{BB962C8B-B14F-4D97-AF65-F5344CB8AC3E}">
        <p14:creationId xmlns:p14="http://schemas.microsoft.com/office/powerpoint/2010/main" xmlns="" val="1019512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a:solidFill>
                  <a:schemeClr val="tx1"/>
                </a:solidFill>
                <a:effectLst/>
                <a:latin typeface="+mn-lt"/>
                <a:ea typeface="+mn-ea"/>
                <a:cs typeface="+mn-cs"/>
              </a:rPr>
              <a:t>Source: Overseas Investment Commission and Overseas Investment Office. In earlier years, statistical releases provided summaries of data. Data for each year is now supplied with the release of December decision sheets. </a:t>
            </a:r>
          </a:p>
          <a:p>
            <a:endParaRPr lang="en-NZ"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44F6F04-E7B8-4662-B4E5-2065CA55881E}" type="slidenum">
              <a:rPr lang="en-NZ" smtClean="0"/>
              <a:pPr/>
              <a:t>6</a:t>
            </a:fld>
            <a:endParaRPr lang="en-NZ"/>
          </a:p>
        </p:txBody>
      </p:sp>
    </p:spTree>
    <p:extLst>
      <p:ext uri="{BB962C8B-B14F-4D97-AF65-F5344CB8AC3E}">
        <p14:creationId xmlns:p14="http://schemas.microsoft.com/office/powerpoint/2010/main" xmlns="" val="1036885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a:solidFill>
                  <a:schemeClr val="tx1"/>
                </a:solidFill>
                <a:effectLst/>
                <a:latin typeface="+mn-lt"/>
                <a:ea typeface="+mn-ea"/>
                <a:cs typeface="+mn-cs"/>
              </a:rPr>
              <a:t>Source: Overseas Investment Commission and Overseas Investment Office. In earlier years, statistical releases provided summaries of data. Data for each year is now supplied with the release of December decision sheets. </a:t>
            </a:r>
          </a:p>
          <a:p>
            <a:endParaRPr lang="en-NZ"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44F6F04-E7B8-4662-B4E5-2065CA55881E}" type="slidenum">
              <a:rPr lang="en-NZ" smtClean="0"/>
              <a:pPr/>
              <a:t>7</a:t>
            </a:fld>
            <a:endParaRPr lang="en-NZ"/>
          </a:p>
        </p:txBody>
      </p:sp>
    </p:spTree>
    <p:extLst>
      <p:ext uri="{BB962C8B-B14F-4D97-AF65-F5344CB8AC3E}">
        <p14:creationId xmlns:p14="http://schemas.microsoft.com/office/powerpoint/2010/main" xmlns="" val="4289948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a:solidFill>
                  <a:schemeClr val="tx1"/>
                </a:solidFill>
                <a:effectLst/>
                <a:latin typeface="+mn-lt"/>
                <a:ea typeface="+mn-ea"/>
                <a:cs typeface="+mn-cs"/>
              </a:rPr>
              <a:t>Source: Overseas Investment Commission and Overseas Investment Office. In earlier years, statistical releases provided summaries of data. Data for each year is now supplied with the release of June decision sheets. </a:t>
            </a:r>
          </a:p>
          <a:p>
            <a:pPr marL="0" marR="0" indent="0" algn="l" defTabSz="914400" rtl="0" eaLnBrk="1" fontAlgn="auto" latinLnBrk="0" hangingPunct="1">
              <a:lnSpc>
                <a:spcPct val="100000"/>
              </a:lnSpc>
              <a:spcBef>
                <a:spcPts val="0"/>
              </a:spcBef>
              <a:spcAft>
                <a:spcPts val="0"/>
              </a:spcAft>
              <a:buClrTx/>
              <a:buSzTx/>
              <a:buFontTx/>
              <a:buNone/>
              <a:tabLst/>
              <a:defRPr/>
            </a:pPr>
            <a:endParaRPr lang="en-NZ"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a:solidFill>
                  <a:schemeClr val="tx1"/>
                </a:solidFill>
                <a:effectLst/>
                <a:latin typeface="+mn-lt"/>
                <a:ea typeface="+mn-ea"/>
                <a:cs typeface="+mn-cs"/>
              </a:rPr>
              <a:t>Land for farming from Statistics New Zealand’s Agriculture Production Survey: “Total Area of Farms”, from </a:t>
            </a:r>
            <a:r>
              <a:rPr lang="en-NZ" sz="1200" kern="1200" dirty="0" err="1">
                <a:solidFill>
                  <a:schemeClr val="tx1"/>
                </a:solidFill>
                <a:effectLst/>
                <a:latin typeface="+mn-lt"/>
                <a:ea typeface="+mn-ea"/>
                <a:cs typeface="+mn-cs"/>
              </a:rPr>
              <a:t>Infoshare</a:t>
            </a:r>
            <a:r>
              <a:rPr lang="en-NZ" sz="1200" kern="1200" dirty="0">
                <a:solidFill>
                  <a:schemeClr val="tx1"/>
                </a:solidFill>
                <a:effectLst/>
                <a:latin typeface="+mn-lt"/>
                <a:ea typeface="+mn-ea"/>
                <a:cs typeface="+mn-cs"/>
              </a:rPr>
              <a:t> series AGR001AA. Annual averages over each period are the average sales divided by average area of land for farming. Data is not available for 2019 so 2018 is used. It is not available for 2001, so the average 2002 to 2008 is used. The area of land for farming has fallen from 15.6 million hectares in 2002 to 13.3 million hectares in 2020.</a:t>
            </a:r>
          </a:p>
          <a:p>
            <a:endParaRPr lang="en-NZ"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44F6F04-E7B8-4662-B4E5-2065CA55881E}" type="slidenum">
              <a:rPr lang="en-NZ" smtClean="0"/>
              <a:pPr/>
              <a:t>8</a:t>
            </a:fld>
            <a:endParaRPr lang="en-NZ"/>
          </a:p>
        </p:txBody>
      </p:sp>
    </p:spTree>
    <p:extLst>
      <p:ext uri="{BB962C8B-B14F-4D97-AF65-F5344CB8AC3E}">
        <p14:creationId xmlns:p14="http://schemas.microsoft.com/office/powerpoint/2010/main" xmlns="" val="988807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t>Sources: Calculations by Bill Rosenberg</a:t>
            </a:r>
            <a:r>
              <a:rPr lang="en-NZ" baseline="0" dirty="0"/>
              <a:t> (see http://union.org.nz/news/2012/overseas-ownership-farmland-far-above-pm%E2%80%99s-claim or </a:t>
            </a:r>
            <a:r>
              <a:rPr lang="en-NZ" sz="1200" kern="1200" dirty="0">
                <a:solidFill>
                  <a:schemeClr val="tx1"/>
                </a:solidFill>
                <a:effectLst/>
                <a:latin typeface="+mn-lt"/>
                <a:ea typeface="+mn-ea"/>
                <a:cs typeface="+mn-cs"/>
              </a:rPr>
              <a:t>http://www.converge.org.nz/watchdog/29/02.htm</a:t>
            </a:r>
            <a:r>
              <a:rPr lang="en-NZ" baseline="0" dirty="0"/>
              <a:t>) using data from </a:t>
            </a:r>
            <a:r>
              <a:rPr lang="en-NZ" dirty="0"/>
              <a:t>Overseas Investment Commission and Overseas Investment Office (land sale approvals),</a:t>
            </a:r>
            <a:r>
              <a:rPr lang="en-NZ" baseline="0" dirty="0"/>
              <a:t> and Statistics New Zealand (land under farming).</a:t>
            </a:r>
            <a:endParaRPr lang="en-NZ" dirty="0"/>
          </a:p>
          <a:p>
            <a:endParaRPr lang="en-NZ" dirty="0"/>
          </a:p>
        </p:txBody>
      </p:sp>
      <p:sp>
        <p:nvSpPr>
          <p:cNvPr id="4" name="Slide Number Placeholder 3"/>
          <p:cNvSpPr>
            <a:spLocks noGrp="1"/>
          </p:cNvSpPr>
          <p:nvPr>
            <p:ph type="sldNum" sz="quarter" idx="10"/>
          </p:nvPr>
        </p:nvSpPr>
        <p:spPr/>
        <p:txBody>
          <a:bodyPr/>
          <a:lstStyle/>
          <a:p>
            <a:fld id="{544F6F04-E7B8-4662-B4E5-2065CA55881E}" type="slidenum">
              <a:rPr lang="en-NZ" smtClean="0"/>
              <a:pPr/>
              <a:t>9</a:t>
            </a:fld>
            <a:endParaRPr lang="en-NZ"/>
          </a:p>
        </p:txBody>
      </p:sp>
    </p:spTree>
    <p:extLst>
      <p:ext uri="{BB962C8B-B14F-4D97-AF65-F5344CB8AC3E}">
        <p14:creationId xmlns:p14="http://schemas.microsoft.com/office/powerpoint/2010/main" xmlns="" val="4200988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FC6B6701-A56D-4809-BA34-A411EE738260}" type="datetimeFigureOut">
              <a:rPr lang="en-NZ" smtClean="0"/>
              <a:pPr/>
              <a:t>2/06/2022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866284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FC6B6701-A56D-4809-BA34-A411EE738260}" type="datetimeFigureOut">
              <a:rPr lang="en-NZ" smtClean="0"/>
              <a:pPr/>
              <a:t>2/06/2022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3745432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FC6B6701-A56D-4809-BA34-A411EE738260}" type="datetimeFigureOut">
              <a:rPr lang="en-NZ" smtClean="0"/>
              <a:pPr/>
              <a:t>2/06/2022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209463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FC6B6701-A56D-4809-BA34-A411EE738260}" type="datetimeFigureOut">
              <a:rPr lang="en-NZ" smtClean="0"/>
              <a:pPr/>
              <a:t>2/06/2022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171260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B6701-A56D-4809-BA34-A411EE738260}" type="datetimeFigureOut">
              <a:rPr lang="en-NZ" smtClean="0"/>
              <a:pPr/>
              <a:t>2/06/2022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2330953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FC6B6701-A56D-4809-BA34-A411EE738260}" type="datetimeFigureOut">
              <a:rPr lang="en-NZ" smtClean="0"/>
              <a:pPr/>
              <a:t>2/06/2022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3554266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FC6B6701-A56D-4809-BA34-A411EE738260}" type="datetimeFigureOut">
              <a:rPr lang="en-NZ" smtClean="0"/>
              <a:pPr/>
              <a:t>2/06/2022</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1074063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FC6B6701-A56D-4809-BA34-A411EE738260}" type="datetimeFigureOut">
              <a:rPr lang="en-NZ" smtClean="0"/>
              <a:pPr/>
              <a:t>2/06/2022</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2164788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B6701-A56D-4809-BA34-A411EE738260}" type="datetimeFigureOut">
              <a:rPr lang="en-NZ" smtClean="0"/>
              <a:pPr/>
              <a:t>2/06/2022</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116347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6B6701-A56D-4809-BA34-A411EE738260}" type="datetimeFigureOut">
              <a:rPr lang="en-NZ" smtClean="0"/>
              <a:pPr/>
              <a:t>2/06/2022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580849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6B6701-A56D-4809-BA34-A411EE738260}" type="datetimeFigureOut">
              <a:rPr lang="en-NZ" smtClean="0"/>
              <a:pPr/>
              <a:t>2/06/2022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2313505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B6701-A56D-4809-BA34-A411EE738260}" type="datetimeFigureOut">
              <a:rPr lang="en-NZ" smtClean="0"/>
              <a:pPr/>
              <a:t>2/06/2022</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6FAFB-7BD8-483E-A02D-807A24C419E7}" type="slidenum">
              <a:rPr lang="en-NZ" smtClean="0"/>
              <a:pPr/>
              <a:t>‹#›</a:t>
            </a:fld>
            <a:endParaRPr lang="en-NZ"/>
          </a:p>
        </p:txBody>
      </p:sp>
    </p:spTree>
    <p:extLst>
      <p:ext uri="{BB962C8B-B14F-4D97-AF65-F5344CB8AC3E}">
        <p14:creationId xmlns:p14="http://schemas.microsoft.com/office/powerpoint/2010/main" xmlns="" val="1730354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NZ" sz="7200" b="1" dirty="0">
                <a:solidFill>
                  <a:schemeClr val="accent1">
                    <a:lumMod val="75000"/>
                  </a:schemeClr>
                </a:solidFill>
              </a:rPr>
              <a:t>Foreign investment in Aotearoa</a:t>
            </a:r>
          </a:p>
        </p:txBody>
      </p:sp>
      <p:sp>
        <p:nvSpPr>
          <p:cNvPr id="3" name="Subtitle 2"/>
          <p:cNvSpPr>
            <a:spLocks noGrp="1"/>
          </p:cNvSpPr>
          <p:nvPr>
            <p:ph type="subTitle" idx="1"/>
          </p:nvPr>
        </p:nvSpPr>
        <p:spPr>
          <a:xfrm>
            <a:off x="1371600" y="4168774"/>
            <a:ext cx="6400800" cy="1470025"/>
          </a:xfrm>
        </p:spPr>
        <p:txBody>
          <a:bodyPr/>
          <a:lstStyle/>
          <a:p>
            <a:r>
              <a:rPr lang="en-NZ" dirty="0"/>
              <a:t>CAFCA, May 2022</a:t>
            </a:r>
          </a:p>
        </p:txBody>
      </p:sp>
    </p:spTree>
    <p:extLst>
      <p:ext uri="{BB962C8B-B14F-4D97-AF65-F5344CB8AC3E}">
        <p14:creationId xmlns:p14="http://schemas.microsoft.com/office/powerpoint/2010/main" xmlns="" val="1775979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843808" y="6429795"/>
            <a:ext cx="3605474" cy="246221"/>
          </a:xfrm>
          <a:prstGeom prst="rect">
            <a:avLst/>
          </a:prstGeom>
          <a:noFill/>
        </p:spPr>
        <p:txBody>
          <a:bodyPr wrap="none" rtlCol="0">
            <a:spAutoFit/>
          </a:bodyPr>
          <a:lstStyle/>
          <a:p>
            <a:r>
              <a:rPr lang="en-NZ" sz="1000" i="1" dirty="0"/>
              <a:t>Source: International Investment Position, Statistics New Zealand </a:t>
            </a:r>
          </a:p>
        </p:txBody>
      </p:sp>
      <p:graphicFrame>
        <p:nvGraphicFramePr>
          <p:cNvPr id="5" name="Chart 4">
            <a:extLst>
              <a:ext uri="{FF2B5EF4-FFF2-40B4-BE49-F238E27FC236}">
                <a16:creationId xmlns:a16="http://schemas.microsoft.com/office/drawing/2014/main" xmlns="" id="{9AB61260-4E82-864F-ABF6-205C830852A4}"/>
              </a:ext>
            </a:extLst>
          </p:cNvPr>
          <p:cNvGraphicFramePr>
            <a:graphicFrameLocks/>
          </p:cNvGraphicFramePr>
          <p:nvPr>
            <p:extLst>
              <p:ext uri="{D42A27DB-BD31-4B8C-83A1-F6EECF244321}">
                <p14:modId xmlns:p14="http://schemas.microsoft.com/office/powerpoint/2010/main" xmlns="" val="4191673123"/>
              </p:ext>
            </p:extLst>
          </p:nvPr>
        </p:nvGraphicFramePr>
        <p:xfrm>
          <a:off x="0" y="257980"/>
          <a:ext cx="9144000" cy="64180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069311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5220072" y="6429795"/>
            <a:ext cx="3605474" cy="246221"/>
          </a:xfrm>
          <a:prstGeom prst="rect">
            <a:avLst/>
          </a:prstGeom>
          <a:noFill/>
        </p:spPr>
        <p:txBody>
          <a:bodyPr wrap="none" rtlCol="0">
            <a:spAutoFit/>
          </a:bodyPr>
          <a:lstStyle/>
          <a:p>
            <a:r>
              <a:rPr lang="en-NZ" sz="1000" i="1" dirty="0"/>
              <a:t>Source: International Investment Position, Statistics New Zealand </a:t>
            </a:r>
          </a:p>
        </p:txBody>
      </p:sp>
      <p:graphicFrame>
        <p:nvGraphicFramePr>
          <p:cNvPr id="5" name="Chart 4">
            <a:extLst>
              <a:ext uri="{FF2B5EF4-FFF2-40B4-BE49-F238E27FC236}">
                <a16:creationId xmlns:a16="http://schemas.microsoft.com/office/drawing/2014/main" xmlns="" id="{00000000-0008-0000-1700-000002000000}"/>
              </a:ext>
            </a:extLst>
          </p:cNvPr>
          <p:cNvGraphicFramePr>
            <a:graphicFrameLocks/>
          </p:cNvGraphicFramePr>
          <p:nvPr>
            <p:extLst>
              <p:ext uri="{D42A27DB-BD31-4B8C-83A1-F6EECF244321}">
                <p14:modId xmlns:p14="http://schemas.microsoft.com/office/powerpoint/2010/main" xmlns="" val="2429940891"/>
              </p:ext>
            </p:extLst>
          </p:nvPr>
        </p:nvGraphicFramePr>
        <p:xfrm>
          <a:off x="-1" y="398462"/>
          <a:ext cx="9242425" cy="6061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013305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2051720" y="6552905"/>
            <a:ext cx="6837128" cy="246221"/>
          </a:xfrm>
          <a:prstGeom prst="rect">
            <a:avLst/>
          </a:prstGeom>
          <a:noFill/>
        </p:spPr>
        <p:txBody>
          <a:bodyPr wrap="none" rtlCol="0">
            <a:spAutoFit/>
          </a:bodyPr>
          <a:lstStyle/>
          <a:p>
            <a:r>
              <a:rPr lang="en-NZ" sz="1000" i="1" dirty="0"/>
              <a:t>Sources: Balance of Payments: primary income, and Key Statistics Table 7.04 - Value of principal exports - Statistics New Zealand </a:t>
            </a:r>
          </a:p>
        </p:txBody>
      </p:sp>
      <p:graphicFrame>
        <p:nvGraphicFramePr>
          <p:cNvPr id="9" name="Chart 8">
            <a:extLst>
              <a:ext uri="{FF2B5EF4-FFF2-40B4-BE49-F238E27FC236}">
                <a16:creationId xmlns:a16="http://schemas.microsoft.com/office/drawing/2014/main" xmlns="" id="{00000000-0008-0000-0200-000005000000}"/>
              </a:ext>
            </a:extLst>
          </p:cNvPr>
          <p:cNvGraphicFramePr>
            <a:graphicFrameLocks/>
          </p:cNvGraphicFramePr>
          <p:nvPr>
            <p:extLst>
              <p:ext uri="{D42A27DB-BD31-4B8C-83A1-F6EECF244321}">
                <p14:modId xmlns:p14="http://schemas.microsoft.com/office/powerpoint/2010/main" xmlns="" val="1748284782"/>
              </p:ext>
            </p:extLst>
          </p:nvPr>
        </p:nvGraphicFramePr>
        <p:xfrm>
          <a:off x="-101600" y="58874"/>
          <a:ext cx="9347200" cy="32469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xmlns="" id="{00000000-0008-0000-0200-000004000000}"/>
              </a:ext>
            </a:extLst>
          </p:cNvPr>
          <p:cNvGraphicFramePr>
            <a:graphicFrameLocks/>
          </p:cNvGraphicFramePr>
          <p:nvPr>
            <p:extLst>
              <p:ext uri="{D42A27DB-BD31-4B8C-83A1-F6EECF244321}">
                <p14:modId xmlns:p14="http://schemas.microsoft.com/office/powerpoint/2010/main" xmlns="" val="3489306883"/>
              </p:ext>
            </p:extLst>
          </p:nvPr>
        </p:nvGraphicFramePr>
        <p:xfrm>
          <a:off x="-328349" y="3100071"/>
          <a:ext cx="9800697" cy="36274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368918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5220072" y="6611779"/>
            <a:ext cx="3462807" cy="246221"/>
          </a:xfrm>
          <a:prstGeom prst="rect">
            <a:avLst/>
          </a:prstGeom>
          <a:noFill/>
        </p:spPr>
        <p:txBody>
          <a:bodyPr wrap="none" rtlCol="0">
            <a:spAutoFit/>
          </a:bodyPr>
          <a:lstStyle/>
          <a:p>
            <a:r>
              <a:rPr lang="en-NZ" sz="1000" i="1" dirty="0"/>
              <a:t>Source: Business demography statistics, Statistics New Zealand </a:t>
            </a:r>
          </a:p>
        </p:txBody>
      </p:sp>
      <p:graphicFrame>
        <p:nvGraphicFramePr>
          <p:cNvPr id="6" name="Chart 5">
            <a:extLst>
              <a:ext uri="{FF2B5EF4-FFF2-40B4-BE49-F238E27FC236}">
                <a16:creationId xmlns:a16="http://schemas.microsoft.com/office/drawing/2014/main" xmlns="" id="{00000000-0008-0000-1800-000003000000}"/>
              </a:ext>
            </a:extLst>
          </p:cNvPr>
          <p:cNvGraphicFramePr>
            <a:graphicFrameLocks/>
          </p:cNvGraphicFramePr>
          <p:nvPr/>
        </p:nvGraphicFramePr>
        <p:xfrm>
          <a:off x="-300038" y="89937"/>
          <a:ext cx="9744076" cy="66781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630535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4545201" y="6574643"/>
            <a:ext cx="4649030" cy="246221"/>
          </a:xfrm>
          <a:prstGeom prst="rect">
            <a:avLst/>
          </a:prstGeom>
          <a:noFill/>
        </p:spPr>
        <p:txBody>
          <a:bodyPr wrap="none" rtlCol="0">
            <a:spAutoFit/>
          </a:bodyPr>
          <a:lstStyle/>
          <a:p>
            <a:r>
              <a:rPr lang="en-NZ" sz="1000" i="1" dirty="0"/>
              <a:t>Source: International Investment Position, National Accounts -  Statistics New Zealand </a:t>
            </a:r>
          </a:p>
        </p:txBody>
      </p:sp>
      <p:graphicFrame>
        <p:nvGraphicFramePr>
          <p:cNvPr id="6" name="Chart 5">
            <a:extLst>
              <a:ext uri="{FF2B5EF4-FFF2-40B4-BE49-F238E27FC236}">
                <a16:creationId xmlns:a16="http://schemas.microsoft.com/office/drawing/2014/main" xmlns="" id="{00000000-0008-0000-0400-000006000000}"/>
              </a:ext>
            </a:extLst>
          </p:cNvPr>
          <p:cNvGraphicFramePr>
            <a:graphicFrameLocks/>
          </p:cNvGraphicFramePr>
          <p:nvPr>
            <p:extLst>
              <p:ext uri="{D42A27DB-BD31-4B8C-83A1-F6EECF244321}">
                <p14:modId xmlns:p14="http://schemas.microsoft.com/office/powerpoint/2010/main" xmlns="" val="3512675810"/>
              </p:ext>
            </p:extLst>
          </p:nvPr>
        </p:nvGraphicFramePr>
        <p:xfrm>
          <a:off x="-35486" y="160246"/>
          <a:ext cx="9179486" cy="63446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440501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4139952" y="6429794"/>
            <a:ext cx="4649030" cy="246221"/>
          </a:xfrm>
          <a:prstGeom prst="rect">
            <a:avLst/>
          </a:prstGeom>
          <a:noFill/>
        </p:spPr>
        <p:txBody>
          <a:bodyPr wrap="none" rtlCol="0">
            <a:spAutoFit/>
          </a:bodyPr>
          <a:lstStyle/>
          <a:p>
            <a:r>
              <a:rPr lang="en-NZ" sz="1000" i="1" dirty="0"/>
              <a:t>Source: International Investment Position, National Accounts -  Statistics New Zealand </a:t>
            </a:r>
          </a:p>
        </p:txBody>
      </p:sp>
      <p:graphicFrame>
        <p:nvGraphicFramePr>
          <p:cNvPr id="6" name="Chart 5">
            <a:extLst>
              <a:ext uri="{FF2B5EF4-FFF2-40B4-BE49-F238E27FC236}">
                <a16:creationId xmlns:a16="http://schemas.microsoft.com/office/drawing/2014/main" xmlns="" id="{00000000-0008-0000-0000-000002000000}"/>
              </a:ext>
            </a:extLst>
          </p:cNvPr>
          <p:cNvGraphicFramePr>
            <a:graphicFrameLocks/>
          </p:cNvGraphicFramePr>
          <p:nvPr/>
        </p:nvGraphicFramePr>
        <p:xfrm>
          <a:off x="-243417" y="99130"/>
          <a:ext cx="9630834" cy="66597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59764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xmlns="" id="{00000000-0008-0000-0A00-000003000000}"/>
              </a:ext>
            </a:extLst>
          </p:cNvPr>
          <p:cNvGraphicFramePr>
            <a:graphicFrameLocks/>
          </p:cNvGraphicFramePr>
          <p:nvPr>
            <p:extLst>
              <p:ext uri="{D42A27DB-BD31-4B8C-83A1-F6EECF244321}">
                <p14:modId xmlns:p14="http://schemas.microsoft.com/office/powerpoint/2010/main" xmlns="" val="958004495"/>
              </p:ext>
            </p:extLst>
          </p:nvPr>
        </p:nvGraphicFramePr>
        <p:xfrm>
          <a:off x="133352" y="200817"/>
          <a:ext cx="8877295" cy="64563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410781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4048" y="6313358"/>
            <a:ext cx="3816425" cy="246221"/>
          </a:xfrm>
          <a:prstGeom prst="rect">
            <a:avLst/>
          </a:prstGeom>
          <a:noFill/>
        </p:spPr>
        <p:txBody>
          <a:bodyPr wrap="square" rtlCol="0">
            <a:spAutoFit/>
          </a:bodyPr>
          <a:lstStyle/>
          <a:p>
            <a:r>
              <a:rPr lang="en-US" sz="1000" i="1" dirty="0"/>
              <a:t>Source:  Statistics New Zealand  Annual Balance Sheets (Provisional)</a:t>
            </a:r>
            <a:endParaRPr lang="en-NZ" sz="1000" i="1" dirty="0"/>
          </a:p>
        </p:txBody>
      </p:sp>
      <p:graphicFrame>
        <p:nvGraphicFramePr>
          <p:cNvPr id="6" name="Chart 5">
            <a:extLst>
              <a:ext uri="{FF2B5EF4-FFF2-40B4-BE49-F238E27FC236}">
                <a16:creationId xmlns:a16="http://schemas.microsoft.com/office/drawing/2014/main" xmlns="" id="{00000000-0008-0000-0000-000007000000}"/>
              </a:ext>
            </a:extLst>
          </p:cNvPr>
          <p:cNvGraphicFramePr>
            <a:graphicFrameLocks/>
          </p:cNvGraphicFramePr>
          <p:nvPr>
            <p:extLst>
              <p:ext uri="{D42A27DB-BD31-4B8C-83A1-F6EECF244321}">
                <p14:modId xmlns:p14="http://schemas.microsoft.com/office/powerpoint/2010/main" xmlns="" val="3729877022"/>
              </p:ext>
            </p:extLst>
          </p:nvPr>
        </p:nvGraphicFramePr>
        <p:xfrm>
          <a:off x="-108520" y="523169"/>
          <a:ext cx="9649072" cy="58116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64212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0" y="6297203"/>
            <a:ext cx="4248472" cy="246221"/>
          </a:xfrm>
          <a:prstGeom prst="rect">
            <a:avLst/>
          </a:prstGeom>
          <a:noFill/>
        </p:spPr>
        <p:txBody>
          <a:bodyPr wrap="square" rtlCol="0">
            <a:spAutoFit/>
          </a:bodyPr>
          <a:lstStyle/>
          <a:p>
            <a:r>
              <a:rPr lang="en-NZ" sz="1000" i="1" dirty="0"/>
              <a:t>Source: Statistics New Zealand, Annual Balance Sheets (Provisional)</a:t>
            </a:r>
          </a:p>
        </p:txBody>
      </p:sp>
      <p:graphicFrame>
        <p:nvGraphicFramePr>
          <p:cNvPr id="4" name="Chart 3">
            <a:extLst>
              <a:ext uri="{FF2B5EF4-FFF2-40B4-BE49-F238E27FC236}">
                <a16:creationId xmlns:a16="http://schemas.microsoft.com/office/drawing/2014/main" xmlns="" id="{00000000-0008-0000-0600-000007000000}"/>
              </a:ext>
            </a:extLst>
          </p:cNvPr>
          <p:cNvGraphicFramePr>
            <a:graphicFrameLocks/>
          </p:cNvGraphicFramePr>
          <p:nvPr>
            <p:extLst>
              <p:ext uri="{D42A27DB-BD31-4B8C-83A1-F6EECF244321}">
                <p14:modId xmlns:p14="http://schemas.microsoft.com/office/powerpoint/2010/main" xmlns="" val="445608927"/>
              </p:ext>
            </p:extLst>
          </p:nvPr>
        </p:nvGraphicFramePr>
        <p:xfrm>
          <a:off x="-1" y="476672"/>
          <a:ext cx="9144001" cy="56886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508639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4860032" y="6429794"/>
            <a:ext cx="3993401" cy="246221"/>
          </a:xfrm>
          <a:prstGeom prst="rect">
            <a:avLst/>
          </a:prstGeom>
          <a:noFill/>
        </p:spPr>
        <p:txBody>
          <a:bodyPr wrap="none" rtlCol="0">
            <a:spAutoFit/>
          </a:bodyPr>
          <a:lstStyle/>
          <a:p>
            <a:r>
              <a:rPr lang="en-NZ" sz="1000" i="1" dirty="0"/>
              <a:t>Source: Overseas Investment Commission and Overseas Investment Office</a:t>
            </a:r>
          </a:p>
        </p:txBody>
      </p:sp>
      <p:graphicFrame>
        <p:nvGraphicFramePr>
          <p:cNvPr id="5" name="Chart 4">
            <a:extLst>
              <a:ext uri="{FF2B5EF4-FFF2-40B4-BE49-F238E27FC236}">
                <a16:creationId xmlns:a16="http://schemas.microsoft.com/office/drawing/2014/main" xmlns="" id="{00000000-0008-0000-0500-00000B000000}"/>
              </a:ext>
            </a:extLst>
          </p:cNvPr>
          <p:cNvGraphicFramePr>
            <a:graphicFrameLocks/>
          </p:cNvGraphicFramePr>
          <p:nvPr>
            <p:extLst>
              <p:ext uri="{D42A27DB-BD31-4B8C-83A1-F6EECF244321}">
                <p14:modId xmlns:p14="http://schemas.microsoft.com/office/powerpoint/2010/main" xmlns="" val="2823362563"/>
              </p:ext>
            </p:extLst>
          </p:nvPr>
        </p:nvGraphicFramePr>
        <p:xfrm>
          <a:off x="-81186" y="332656"/>
          <a:ext cx="9306373" cy="58326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247185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4860032" y="6429794"/>
            <a:ext cx="3993401" cy="246221"/>
          </a:xfrm>
          <a:prstGeom prst="rect">
            <a:avLst/>
          </a:prstGeom>
          <a:noFill/>
        </p:spPr>
        <p:txBody>
          <a:bodyPr wrap="none" rtlCol="0">
            <a:spAutoFit/>
          </a:bodyPr>
          <a:lstStyle/>
          <a:p>
            <a:r>
              <a:rPr lang="en-NZ" sz="1000" i="1" dirty="0"/>
              <a:t>Source: Overseas Investment Commission and Overseas Investment Office</a:t>
            </a:r>
          </a:p>
        </p:txBody>
      </p:sp>
      <p:graphicFrame>
        <p:nvGraphicFramePr>
          <p:cNvPr id="7" name="Chart 6">
            <a:extLst>
              <a:ext uri="{FF2B5EF4-FFF2-40B4-BE49-F238E27FC236}">
                <a16:creationId xmlns:a16="http://schemas.microsoft.com/office/drawing/2014/main" xmlns="" id="{00000000-0008-0000-0500-00000A000000}"/>
              </a:ext>
            </a:extLst>
          </p:cNvPr>
          <p:cNvGraphicFramePr>
            <a:graphicFrameLocks/>
          </p:cNvGraphicFramePr>
          <p:nvPr>
            <p:extLst>
              <p:ext uri="{D42A27DB-BD31-4B8C-83A1-F6EECF244321}">
                <p14:modId xmlns:p14="http://schemas.microsoft.com/office/powerpoint/2010/main" xmlns="" val="948299106"/>
              </p:ext>
            </p:extLst>
          </p:nvPr>
        </p:nvGraphicFramePr>
        <p:xfrm>
          <a:off x="328788" y="404664"/>
          <a:ext cx="8486423" cy="57606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64052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3995936" y="6453336"/>
            <a:ext cx="5123518" cy="246221"/>
          </a:xfrm>
          <a:prstGeom prst="rect">
            <a:avLst/>
          </a:prstGeom>
          <a:noFill/>
        </p:spPr>
        <p:txBody>
          <a:bodyPr wrap="none" rtlCol="0">
            <a:spAutoFit/>
          </a:bodyPr>
          <a:lstStyle/>
          <a:p>
            <a:r>
              <a:rPr lang="en-NZ" sz="1000" i="1" dirty="0"/>
              <a:t>Sources: Overseas Investment Commission, Overseas Investment Office, Statistics New Zealand </a:t>
            </a:r>
          </a:p>
        </p:txBody>
      </p:sp>
      <p:graphicFrame>
        <p:nvGraphicFramePr>
          <p:cNvPr id="7" name="Chart 6">
            <a:extLst>
              <a:ext uri="{FF2B5EF4-FFF2-40B4-BE49-F238E27FC236}">
                <a16:creationId xmlns:a16="http://schemas.microsoft.com/office/drawing/2014/main" xmlns="" id="{23243102-2FAF-4183-BA23-74ED5DAB4CD3}"/>
              </a:ext>
            </a:extLst>
          </p:cNvPr>
          <p:cNvGraphicFramePr>
            <a:graphicFrameLocks/>
          </p:cNvGraphicFramePr>
          <p:nvPr>
            <p:extLst>
              <p:ext uri="{D42A27DB-BD31-4B8C-83A1-F6EECF244321}">
                <p14:modId xmlns:p14="http://schemas.microsoft.com/office/powerpoint/2010/main" xmlns="" val="1392186655"/>
              </p:ext>
            </p:extLst>
          </p:nvPr>
        </p:nvGraphicFramePr>
        <p:xfrm>
          <a:off x="809272" y="428206"/>
          <a:ext cx="7525456" cy="55930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505305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xmlns="" val="1294645748"/>
              </p:ext>
            </p:extLst>
          </p:nvPr>
        </p:nvGraphicFramePr>
        <p:xfrm>
          <a:off x="611560" y="476672"/>
          <a:ext cx="7848872" cy="573738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4716016" y="6214058"/>
            <a:ext cx="4176463" cy="400110"/>
          </a:xfrm>
          <a:prstGeom prst="rect">
            <a:avLst/>
          </a:prstGeom>
          <a:noFill/>
        </p:spPr>
        <p:txBody>
          <a:bodyPr wrap="square" rtlCol="0">
            <a:spAutoFit/>
          </a:bodyPr>
          <a:lstStyle/>
          <a:p>
            <a:r>
              <a:rPr lang="en-NZ" sz="1000" i="1" dirty="0"/>
              <a:t>Source: Calculations by Bill Rosenberg using data from Overseas Investment Commission and Overseas Investment Office and Statistics New Zealand</a:t>
            </a:r>
          </a:p>
        </p:txBody>
      </p:sp>
    </p:spTree>
    <p:extLst>
      <p:ext uri="{BB962C8B-B14F-4D97-AF65-F5344CB8AC3E}">
        <p14:creationId xmlns:p14="http://schemas.microsoft.com/office/powerpoint/2010/main" xmlns="" val="2756135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11439</TotalTime>
  <Words>1529</Words>
  <Application>Microsoft Office PowerPoint</Application>
  <PresentationFormat>On-screen Show (4:3)</PresentationFormat>
  <Paragraphs>150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Foreign investment in Aotearoa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CAFCA graphs</dc:title>
  <dc:creator>Bill</dc:creator>
  <cp:lastModifiedBy>Terry</cp:lastModifiedBy>
  <cp:revision>147</cp:revision>
  <dcterms:created xsi:type="dcterms:W3CDTF">2013-12-24T08:57:26Z</dcterms:created>
  <dcterms:modified xsi:type="dcterms:W3CDTF">2022-06-02T02:44:30Z</dcterms:modified>
</cp:coreProperties>
</file>